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57"/>
  </p:notesMasterIdLst>
  <p:handoutMasterIdLst>
    <p:handoutMasterId r:id="rId58"/>
  </p:handoutMasterIdLst>
  <p:sldIdLst>
    <p:sldId id="354" r:id="rId2"/>
    <p:sldId id="363" r:id="rId3"/>
    <p:sldId id="473" r:id="rId4"/>
    <p:sldId id="477" r:id="rId5"/>
    <p:sldId id="453" r:id="rId6"/>
    <p:sldId id="385" r:id="rId7"/>
    <p:sldId id="430" r:id="rId8"/>
    <p:sldId id="399" r:id="rId9"/>
    <p:sldId id="478" r:id="rId10"/>
    <p:sldId id="434" r:id="rId11"/>
    <p:sldId id="386" r:id="rId12"/>
    <p:sldId id="435" r:id="rId13"/>
    <p:sldId id="479" r:id="rId14"/>
    <p:sldId id="454" r:id="rId15"/>
    <p:sldId id="455" r:id="rId16"/>
    <p:sldId id="480" r:id="rId17"/>
    <p:sldId id="436" r:id="rId18"/>
    <p:sldId id="460" r:id="rId19"/>
    <p:sldId id="464" r:id="rId20"/>
    <p:sldId id="465" r:id="rId21"/>
    <p:sldId id="466" r:id="rId22"/>
    <p:sldId id="441" r:id="rId23"/>
    <p:sldId id="442" r:id="rId24"/>
    <p:sldId id="490" r:id="rId25"/>
    <p:sldId id="467" r:id="rId26"/>
    <p:sldId id="481" r:id="rId27"/>
    <p:sldId id="402" r:id="rId28"/>
    <p:sldId id="444" r:id="rId29"/>
    <p:sldId id="404" r:id="rId30"/>
    <p:sldId id="418" r:id="rId31"/>
    <p:sldId id="485" r:id="rId32"/>
    <p:sldId id="375" r:id="rId33"/>
    <p:sldId id="482" r:id="rId34"/>
    <p:sldId id="413" r:id="rId35"/>
    <p:sldId id="415" r:id="rId36"/>
    <p:sldId id="416" r:id="rId37"/>
    <p:sldId id="417" r:id="rId38"/>
    <p:sldId id="396" r:id="rId39"/>
    <p:sldId id="483" r:id="rId40"/>
    <p:sldId id="405" r:id="rId41"/>
    <p:sldId id="406" r:id="rId42"/>
    <p:sldId id="407" r:id="rId43"/>
    <p:sldId id="409" r:id="rId44"/>
    <p:sldId id="410" r:id="rId45"/>
    <p:sldId id="408" r:id="rId46"/>
    <p:sldId id="411" r:id="rId47"/>
    <p:sldId id="414" r:id="rId48"/>
    <p:sldId id="484" r:id="rId49"/>
    <p:sldId id="422" r:id="rId50"/>
    <p:sldId id="486" r:id="rId51"/>
    <p:sldId id="366" r:id="rId52"/>
    <p:sldId id="360" r:id="rId53"/>
    <p:sldId id="487" r:id="rId54"/>
    <p:sldId id="488" r:id="rId55"/>
    <p:sldId id="489" r:id="rId56"/>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pos="339">
          <p15:clr>
            <a:srgbClr val="A4A3A4"/>
          </p15:clr>
        </p15:guide>
        <p15:guide id="6" pos="563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wn, Sandra" initials="SB" lastIdx="9" clrIdx="0"/>
  <p:cmAuthor id="1" name="Romijn, Erika" initials="Erik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F9C35"/>
    <a:srgbClr val="34B233"/>
    <a:srgbClr val="292929"/>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8" autoAdjust="0"/>
    <p:restoredTop sz="83787" autoAdjust="0"/>
  </p:normalViewPr>
  <p:slideViewPr>
    <p:cSldViewPr snapToGrid="0" showGuides="1">
      <p:cViewPr varScale="1">
        <p:scale>
          <a:sx n="57" d="100"/>
          <a:sy n="57" d="100"/>
        </p:scale>
        <p:origin x="1484" y="36"/>
      </p:cViewPr>
      <p:guideLst>
        <p:guide orient="horz" pos="1219"/>
        <p:guide orient="horz" pos="147"/>
        <p:guide orient="horz"/>
        <p:guide orient="horz" pos="3756"/>
        <p:guide pos="339"/>
        <p:guide pos="5633"/>
      </p:guideLst>
    </p:cSldViewPr>
  </p:slideViewPr>
  <p:notesTextViewPr>
    <p:cViewPr>
      <p:scale>
        <a:sx n="120" d="100"/>
        <a:sy n="120" d="100"/>
      </p:scale>
      <p:origin x="0" y="-244"/>
    </p:cViewPr>
  </p:notesTextViewPr>
  <p:sorterViewPr>
    <p:cViewPr>
      <p:scale>
        <a:sx n="100" d="100"/>
        <a:sy n="100" d="100"/>
      </p:scale>
      <p:origin x="0" y="0"/>
    </p:cViewPr>
  </p:sorterViewPr>
  <p:notesViewPr>
    <p:cSldViewPr snapToGrid="0">
      <p:cViewPr varScale="1">
        <p:scale>
          <a:sx n="52" d="100"/>
          <a:sy n="52" d="100"/>
        </p:scale>
        <p:origin x="-289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783860-4368-477E-949C-EFFB2D7A6FCF}" type="datetimeFigureOut">
              <a:rPr lang="nl-NL" smtClean="0"/>
              <a:pPr/>
              <a:t>10-4-2017</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8ACCC5-82E5-465D-9C4B-E9A05E0E54D2}" type="slidenum">
              <a:rPr lang="nl-NL" smtClean="0"/>
              <a:pPr/>
              <a:t>‹#›</a:t>
            </a:fld>
            <a:endParaRPr lang="nl-NL"/>
          </a:p>
        </p:txBody>
      </p:sp>
    </p:spTree>
    <p:extLst>
      <p:ext uri="{BB962C8B-B14F-4D97-AF65-F5344CB8AC3E}">
        <p14:creationId xmlns:p14="http://schemas.microsoft.com/office/powerpoint/2010/main" val="2143716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5A3A1-DC64-4EF9-BE01-EE8ACAEB9029}" type="datetimeFigureOut">
              <a:rPr lang="en-GB" smtClean="0"/>
              <a:pPr/>
              <a:t>10/04/2017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599C58-F26E-484C-B158-D7CF572B4912}" type="slidenum">
              <a:rPr lang="en-GB" smtClean="0"/>
              <a:pPr/>
              <a:t>‹#›</a:t>
            </a:fld>
            <a:endParaRPr lang="en-GB" dirty="0"/>
          </a:p>
        </p:txBody>
      </p:sp>
    </p:spTree>
    <p:extLst>
      <p:ext uri="{BB962C8B-B14F-4D97-AF65-F5344CB8AC3E}">
        <p14:creationId xmlns:p14="http://schemas.microsoft.com/office/powerpoint/2010/main" val="196461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ink.springer.com/article/10.1186/s13021-017-0072-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a:t>
            </a:fld>
            <a:endParaRPr lang="en-GB" dirty="0"/>
          </a:p>
        </p:txBody>
      </p:sp>
    </p:spTree>
    <p:extLst>
      <p:ext uri="{BB962C8B-B14F-4D97-AF65-F5344CB8AC3E}">
        <p14:creationId xmlns:p14="http://schemas.microsoft.com/office/powerpoint/2010/main" val="170105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The logging infrastructure factor estimates the C emissions from the infrastructure built</a:t>
            </a:r>
            <a:r>
              <a:rPr lang="fr-FR" baseline="0" dirty="0"/>
              <a:t> to support selective logging activities</a:t>
            </a:r>
            <a:r>
              <a:rPr lang="en-GB" baseline="0" dirty="0"/>
              <a:t>.</a:t>
            </a:r>
            <a:endParaRPr lang="fr-FR"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20</a:t>
            </a:fld>
            <a:endParaRPr lang="en-GB" dirty="0"/>
          </a:p>
        </p:txBody>
      </p:sp>
    </p:spTree>
    <p:extLst>
      <p:ext uri="{BB962C8B-B14F-4D97-AF65-F5344CB8AC3E}">
        <p14:creationId xmlns:p14="http://schemas.microsoft.com/office/powerpoint/2010/main" val="1592062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a:t>FLEGT stands</a:t>
            </a:r>
            <a:r>
              <a:rPr lang="en-US" baseline="0" dirty="0"/>
              <a:t> for </a:t>
            </a:r>
            <a:r>
              <a:rPr lang="en-GB" dirty="0"/>
              <a:t>Forest Law Enforcement, Governance and Trade. For more info, see:</a:t>
            </a:r>
            <a:r>
              <a:rPr lang="en-GB" baseline="0" dirty="0"/>
              <a:t> http://www.euflegt.efi.int/about-flegt </a:t>
            </a:r>
            <a:endParaRPr lang="en-US" dirty="0"/>
          </a:p>
          <a:p>
            <a:pPr marL="0" indent="0">
              <a:buFont typeface="Calibri" panose="020F0502020204030204" pitchFamily="34" charset="0"/>
              <a:buNone/>
            </a:pPr>
            <a:endParaRPr lang="en-US" dirty="0"/>
          </a:p>
          <a:p>
            <a:pPr marL="171450" indent="-171450">
              <a:buFont typeface="Calibri" panose="020F0502020204030204" pitchFamily="34" charset="0"/>
              <a:buChar char="−"/>
            </a:pPr>
            <a:r>
              <a:rPr lang="en-US" dirty="0"/>
              <a:t>Ideally, you would produce reliable estimates of the quantity of timber extracted per year,</a:t>
            </a:r>
            <a:r>
              <a:rPr lang="en-US" baseline="0" dirty="0"/>
              <a:t> </a:t>
            </a:r>
            <a:r>
              <a:rPr lang="en-US" dirty="0"/>
              <a:t>either total for all concessions or for the total area under harvest in a given year (in m3/ha).</a:t>
            </a:r>
            <a:r>
              <a:rPr lang="en-US" baseline="0" dirty="0"/>
              <a:t> F</a:t>
            </a:r>
            <a:r>
              <a:rPr lang="en-US" dirty="0"/>
              <a:t>or some</a:t>
            </a:r>
            <a:r>
              <a:rPr lang="en-US" baseline="0" dirty="0"/>
              <a:t> countries, especially those that use a log tracking system (e.g., bar codes on logs and stumps), the estimates would be reliable.</a:t>
            </a:r>
          </a:p>
          <a:p>
            <a:pPr marL="0" indent="0">
              <a:buFont typeface="Calibri" panose="020F0502020204030204" pitchFamily="34" charset="0"/>
              <a:buNone/>
            </a:pPr>
            <a:endParaRPr lang="en-US" baseline="0" dirty="0"/>
          </a:p>
          <a:p>
            <a:pPr marL="171450" indent="-171450">
              <a:buFont typeface="Calibri" panose="020F0502020204030204" pitchFamily="34" charset="0"/>
              <a:buChar char="−"/>
            </a:pPr>
            <a:r>
              <a:rPr lang="en-US" baseline="0" dirty="0"/>
              <a:t>If estimates are unreliable, there are methods available that could be used to obtain such data. These methods are presented in next few slides</a:t>
            </a:r>
            <a:endParaRPr lang="en-US" dirty="0"/>
          </a:p>
          <a:p>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21</a:t>
            </a:fld>
            <a:endParaRPr lang="en-GB" dirty="0"/>
          </a:p>
        </p:txBody>
      </p:sp>
    </p:spTree>
    <p:extLst>
      <p:ext uri="{BB962C8B-B14F-4D97-AF65-F5344CB8AC3E}">
        <p14:creationId xmlns:p14="http://schemas.microsoft.com/office/powerpoint/2010/main" val="90706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uses very high resolution aerial imagery at</a:t>
            </a:r>
            <a:r>
              <a:rPr lang="en-US" baseline="0" dirty="0"/>
              <a:t> about 15 cm resolution captured as overlapping images, so that if one has the right hardware it can be seen in 3D (uses ERDAS software and some special goggles). This approach is done by sampling the active concessions and identifying logging gaps and other infrastructural damage.  The imagery is collected with fairly simple equipment (commercial providers exist) and can be flown in a single engine plane under clouds at about 1,000-1,500 feet above ground surface; the height above ground reflects the resolution of the imagery.</a:t>
            </a:r>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22</a:t>
            </a:fld>
            <a:endParaRPr lang="en-GB" dirty="0"/>
          </a:p>
        </p:txBody>
      </p:sp>
    </p:spTree>
    <p:extLst>
      <p:ext uri="{BB962C8B-B14F-4D97-AF65-F5344CB8AC3E}">
        <p14:creationId xmlns:p14="http://schemas.microsoft.com/office/powerpoint/2010/main" val="97991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imagery can be used to obtain the area of gaps, using the program eCognition. Then with ground work one can ascertain the total volume extracted as well as total area of all infrastructural damage.</a:t>
            </a:r>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23</a:t>
            </a:fld>
            <a:endParaRPr lang="en-GB" dirty="0"/>
          </a:p>
        </p:txBody>
      </p:sp>
    </p:spTree>
    <p:extLst>
      <p:ext uri="{BB962C8B-B14F-4D97-AF65-F5344CB8AC3E}">
        <p14:creationId xmlns:p14="http://schemas.microsoft.com/office/powerpoint/2010/main" val="3085671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Another option is to use spatial analysis to model fuel wood supply</a:t>
            </a:r>
            <a:r>
              <a:rPr lang="en-GB" baseline="0" dirty="0"/>
              <a:t> and demand in order to calculate total area and volume of wood extracted.</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dirty="0"/>
              <a:t>Ghilardi, Guerrero, and Masera 2007.</a:t>
            </a:r>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25</a:t>
            </a:fld>
            <a:endParaRPr lang="en-GB" dirty="0"/>
          </a:p>
        </p:txBody>
      </p:sp>
    </p:spTree>
    <p:extLst>
      <p:ext uri="{BB962C8B-B14F-4D97-AF65-F5344CB8AC3E}">
        <p14:creationId xmlns:p14="http://schemas.microsoft.com/office/powerpoint/2010/main" val="324548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28</a:t>
            </a:fld>
            <a:endParaRPr lang="en-GB" dirty="0"/>
          </a:p>
        </p:txBody>
      </p:sp>
    </p:spTree>
    <p:extLst>
      <p:ext uri="{BB962C8B-B14F-4D97-AF65-F5344CB8AC3E}">
        <p14:creationId xmlns:p14="http://schemas.microsoft.com/office/powerpoint/2010/main" val="1407860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ase" latinLnBrk="0" hangingPunct="1"/>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30</a:t>
            </a:fld>
            <a:endParaRPr lang="en-GB" dirty="0"/>
          </a:p>
        </p:txBody>
      </p:sp>
    </p:spTree>
    <p:extLst>
      <p:ext uri="{BB962C8B-B14F-4D97-AF65-F5344CB8AC3E}">
        <p14:creationId xmlns:p14="http://schemas.microsoft.com/office/powerpoint/2010/main" val="258287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31</a:t>
            </a:fld>
            <a:endParaRPr lang="en-GB" dirty="0"/>
          </a:p>
        </p:txBody>
      </p:sp>
    </p:spTree>
    <p:extLst>
      <p:ext uri="{BB962C8B-B14F-4D97-AF65-F5344CB8AC3E}">
        <p14:creationId xmlns:p14="http://schemas.microsoft.com/office/powerpoint/2010/main" val="1077787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85817" indent="-263776" eaLnBrk="0" hangingPunct="0">
              <a:defRPr sz="2200">
                <a:solidFill>
                  <a:schemeClr val="tx1"/>
                </a:solidFill>
                <a:latin typeface="Arial" charset="0"/>
                <a:ea typeface="ＭＳ Ｐゴシック" charset="0"/>
              </a:defRPr>
            </a:lvl2pPr>
            <a:lvl3pPr marL="1055103" indent="-211021" eaLnBrk="0" hangingPunct="0">
              <a:defRPr sz="2200">
                <a:solidFill>
                  <a:schemeClr val="tx1"/>
                </a:solidFill>
                <a:latin typeface="Arial" charset="0"/>
                <a:ea typeface="ＭＳ Ｐゴシック" charset="0"/>
              </a:defRPr>
            </a:lvl3pPr>
            <a:lvl4pPr marL="1477145" indent="-211021" eaLnBrk="0" hangingPunct="0">
              <a:defRPr sz="2200">
                <a:solidFill>
                  <a:schemeClr val="tx1"/>
                </a:solidFill>
                <a:latin typeface="Arial" charset="0"/>
                <a:ea typeface="ＭＳ Ｐゴシック" charset="0"/>
              </a:defRPr>
            </a:lvl4pPr>
            <a:lvl5pPr marL="1899186" indent="-211021" eaLnBrk="0" hangingPunct="0">
              <a:defRPr sz="2200">
                <a:solidFill>
                  <a:schemeClr val="tx1"/>
                </a:solidFill>
                <a:latin typeface="Arial" charset="0"/>
                <a:ea typeface="ＭＳ Ｐゴシック" charset="0"/>
              </a:defRPr>
            </a:lvl5pPr>
            <a:lvl6pPr marL="2321227" indent="-211021" eaLnBrk="0" fontAlgn="base" hangingPunct="0">
              <a:spcBef>
                <a:spcPct val="0"/>
              </a:spcBef>
              <a:spcAft>
                <a:spcPct val="0"/>
              </a:spcAft>
              <a:defRPr sz="2200">
                <a:solidFill>
                  <a:schemeClr val="tx1"/>
                </a:solidFill>
                <a:latin typeface="Arial" charset="0"/>
                <a:ea typeface="ＭＳ Ｐゴシック" charset="0"/>
              </a:defRPr>
            </a:lvl6pPr>
            <a:lvl7pPr marL="2743269" indent="-211021" eaLnBrk="0" fontAlgn="base" hangingPunct="0">
              <a:spcBef>
                <a:spcPct val="0"/>
              </a:spcBef>
              <a:spcAft>
                <a:spcPct val="0"/>
              </a:spcAft>
              <a:defRPr sz="2200">
                <a:solidFill>
                  <a:schemeClr val="tx1"/>
                </a:solidFill>
                <a:latin typeface="Arial" charset="0"/>
                <a:ea typeface="ＭＳ Ｐゴシック" charset="0"/>
              </a:defRPr>
            </a:lvl7pPr>
            <a:lvl8pPr marL="3165310" indent="-211021" eaLnBrk="0" fontAlgn="base" hangingPunct="0">
              <a:spcBef>
                <a:spcPct val="0"/>
              </a:spcBef>
              <a:spcAft>
                <a:spcPct val="0"/>
              </a:spcAft>
              <a:defRPr sz="2200">
                <a:solidFill>
                  <a:schemeClr val="tx1"/>
                </a:solidFill>
                <a:latin typeface="Arial" charset="0"/>
                <a:ea typeface="ＭＳ Ｐゴシック" charset="0"/>
              </a:defRPr>
            </a:lvl8pPr>
            <a:lvl9pPr marL="3587351" indent="-211021"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9E5A4635-3A59-F74B-A3D5-E50EB7A004C0}" type="slidenum">
              <a:rPr lang="en-US" sz="1200"/>
              <a:pPr eaLnBrk="1" hangingPunct="1"/>
              <a:t>32</a:t>
            </a:fld>
            <a:endParaRPr lang="en-US" sz="1200" dirty="0"/>
          </a:p>
        </p:txBody>
      </p:sp>
    </p:spTree>
    <p:extLst>
      <p:ext uri="{BB962C8B-B14F-4D97-AF65-F5344CB8AC3E}">
        <p14:creationId xmlns:p14="http://schemas.microsoft.com/office/powerpoint/2010/main" val="325978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Spectrally pure</a:t>
            </a:r>
            <a:r>
              <a:rPr lang="en-GB" baseline="0" dirty="0"/>
              <a:t> means: a remote sensing signal which refers only to one type of material (e.g. only to green vegetation). The signal is not mixed with other type of materials (e.g. green vegetation mixed with soil). A pure signal is called an endmember.</a:t>
            </a:r>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35</a:t>
            </a:fld>
            <a:endParaRPr lang="en-GB" dirty="0"/>
          </a:p>
        </p:txBody>
      </p:sp>
    </p:spTree>
    <p:extLst>
      <p:ext uri="{BB962C8B-B14F-4D97-AF65-F5344CB8AC3E}">
        <p14:creationId xmlns:p14="http://schemas.microsoft.com/office/powerpoint/2010/main" val="226528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5</a:t>
            </a:fld>
            <a:endParaRPr lang="en-GB" dirty="0"/>
          </a:p>
        </p:txBody>
      </p:sp>
    </p:spTree>
    <p:extLst>
      <p:ext uri="{BB962C8B-B14F-4D97-AF65-F5344CB8AC3E}">
        <p14:creationId xmlns:p14="http://schemas.microsoft.com/office/powerpoint/2010/main" val="1508384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85817" indent="-263776" eaLnBrk="0" hangingPunct="0">
              <a:defRPr sz="2200">
                <a:solidFill>
                  <a:schemeClr val="tx1"/>
                </a:solidFill>
                <a:latin typeface="Arial" charset="0"/>
                <a:ea typeface="ＭＳ Ｐゴシック" charset="0"/>
              </a:defRPr>
            </a:lvl2pPr>
            <a:lvl3pPr marL="1055103" indent="-211021" eaLnBrk="0" hangingPunct="0">
              <a:defRPr sz="2200">
                <a:solidFill>
                  <a:schemeClr val="tx1"/>
                </a:solidFill>
                <a:latin typeface="Arial" charset="0"/>
                <a:ea typeface="ＭＳ Ｐゴシック" charset="0"/>
              </a:defRPr>
            </a:lvl3pPr>
            <a:lvl4pPr marL="1477145" indent="-211021" eaLnBrk="0" hangingPunct="0">
              <a:defRPr sz="2200">
                <a:solidFill>
                  <a:schemeClr val="tx1"/>
                </a:solidFill>
                <a:latin typeface="Arial" charset="0"/>
                <a:ea typeface="ＭＳ Ｐゴシック" charset="0"/>
              </a:defRPr>
            </a:lvl4pPr>
            <a:lvl5pPr marL="1899186" indent="-211021" eaLnBrk="0" hangingPunct="0">
              <a:defRPr sz="2200">
                <a:solidFill>
                  <a:schemeClr val="tx1"/>
                </a:solidFill>
                <a:latin typeface="Arial" charset="0"/>
                <a:ea typeface="ＭＳ Ｐゴシック" charset="0"/>
              </a:defRPr>
            </a:lvl5pPr>
            <a:lvl6pPr marL="2321227" indent="-211021" eaLnBrk="0" fontAlgn="base" hangingPunct="0">
              <a:spcBef>
                <a:spcPct val="0"/>
              </a:spcBef>
              <a:spcAft>
                <a:spcPct val="0"/>
              </a:spcAft>
              <a:defRPr sz="2200">
                <a:solidFill>
                  <a:schemeClr val="tx1"/>
                </a:solidFill>
                <a:latin typeface="Arial" charset="0"/>
                <a:ea typeface="ＭＳ Ｐゴシック" charset="0"/>
              </a:defRPr>
            </a:lvl6pPr>
            <a:lvl7pPr marL="2743269" indent="-211021" eaLnBrk="0" fontAlgn="base" hangingPunct="0">
              <a:spcBef>
                <a:spcPct val="0"/>
              </a:spcBef>
              <a:spcAft>
                <a:spcPct val="0"/>
              </a:spcAft>
              <a:defRPr sz="2200">
                <a:solidFill>
                  <a:schemeClr val="tx1"/>
                </a:solidFill>
                <a:latin typeface="Arial" charset="0"/>
                <a:ea typeface="ＭＳ Ｐゴシック" charset="0"/>
              </a:defRPr>
            </a:lvl7pPr>
            <a:lvl8pPr marL="3165310" indent="-211021" eaLnBrk="0" fontAlgn="base" hangingPunct="0">
              <a:spcBef>
                <a:spcPct val="0"/>
              </a:spcBef>
              <a:spcAft>
                <a:spcPct val="0"/>
              </a:spcAft>
              <a:defRPr sz="2200">
                <a:solidFill>
                  <a:schemeClr val="tx1"/>
                </a:solidFill>
                <a:latin typeface="Arial" charset="0"/>
                <a:ea typeface="ＭＳ Ｐゴシック" charset="0"/>
              </a:defRPr>
            </a:lvl8pPr>
            <a:lvl9pPr marL="3587351" indent="-211021"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A76AEE99-B703-6240-B431-100EF34207E4}" type="slidenum">
              <a:rPr lang="en-US" sz="1200"/>
              <a:pPr eaLnBrk="1" hangingPunct="1"/>
              <a:t>36</a:t>
            </a:fld>
            <a:endParaRPr lang="en-US" sz="1200"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66065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38</a:t>
            </a:fld>
            <a:endParaRPr lang="en-GB" dirty="0"/>
          </a:p>
        </p:txBody>
      </p:sp>
    </p:spTree>
    <p:extLst>
      <p:ext uri="{BB962C8B-B14F-4D97-AF65-F5344CB8AC3E}">
        <p14:creationId xmlns:p14="http://schemas.microsoft.com/office/powerpoint/2010/main" val="39127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dirty="0"/>
              <a:t>Often a direct remote sensing approach to assess forest degradation cannot be adopted because of various limiting factors, which are even more restrictive if forest degradation has to be measured for a historical period, which can be observed only with remote sensing data available in the archives.</a:t>
            </a:r>
          </a:p>
          <a:p>
            <a:pPr marL="0" indent="0">
              <a:spcBef>
                <a:spcPct val="0"/>
              </a:spcBef>
              <a:buFontTx/>
              <a:buNone/>
            </a:pPr>
            <a:endParaRPr lang="en-US" dirty="0"/>
          </a:p>
          <a:p>
            <a:pPr marL="171450" indent="-171450">
              <a:spcBef>
                <a:spcPct val="0"/>
              </a:spcBef>
              <a:buFontTx/>
              <a:buChar char="-"/>
            </a:pPr>
            <a:r>
              <a:rPr lang="en-US" dirty="0"/>
              <a:t>Moreover, the forest definition contained in the UNFCCC framework of provisions (UNFCCC 2001) does not discriminate between forests with different carbon stocks, and often forest land subcategories defined by countries are based on concepts related to different forest types (e.g., species compositions) or ecosystems than can be delineated through remote sensing data or through geo-spatial criteria (e.g. altitude). Consequently, any accounting system based on forest definitions that do not contain parameters related to carbon content will require an extensive and high intensive carbon stock measuring effort (e.g. national forest inventory) in order to report on emissions from forest degradation.</a:t>
            </a:r>
          </a:p>
          <a:p>
            <a:pPr marL="0" indent="0">
              <a:spcBef>
                <a:spcPct val="0"/>
              </a:spcBef>
              <a:buFontTx/>
              <a:buNone/>
            </a:pPr>
            <a:endParaRPr lang="en-US" dirty="0"/>
          </a:p>
          <a:p>
            <a:pPr marL="171450" indent="-171450">
              <a:spcBef>
                <a:spcPct val="0"/>
              </a:spcBef>
              <a:buFontTx/>
              <a:buChar char="-"/>
            </a:pPr>
            <a:r>
              <a:rPr lang="en-US" dirty="0"/>
              <a:t>In this context—the need for activity data (area changes) on degraded forest under the UNFCCC reporting requirement and the lack of remote sensing data for an exhaustive monitoring system—a new methodology has been elaborated with the aim of providing an operational tool that could be applied worldwide. This methodology largely adapts the concepts and criteria already developed to assess the world’s intact forest landscape in the framework of the IPCC Guidance and Guidelines for reporting GHG emissions and removals from forest land. </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233331-D6FE-48D4-8B34-5E46AD9AE623}" type="slidenum">
              <a:rPr lang="en-GB"/>
              <a:pPr/>
              <a:t>40</a:t>
            </a:fld>
            <a:endParaRPr lang="en-GB" dirty="0"/>
          </a:p>
        </p:txBody>
      </p:sp>
    </p:spTree>
    <p:extLst>
      <p:ext uri="{BB962C8B-B14F-4D97-AF65-F5344CB8AC3E}">
        <p14:creationId xmlns:p14="http://schemas.microsoft.com/office/powerpoint/2010/main" val="3386577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fontAlgn="auto">
              <a:spcBef>
                <a:spcPts val="0"/>
              </a:spcBef>
              <a:spcAft>
                <a:spcPts val="0"/>
              </a:spcAft>
              <a:buFontTx/>
              <a:buChar char="-"/>
              <a:defRPr/>
            </a:pPr>
            <a:r>
              <a:rPr lang="en-US" dirty="0"/>
              <a:t>In this new context, the intact forest concept has been used as a proxy to identify forest land without anthropogenic disturbance so as to assess the carbon content present in the forest land:</a:t>
            </a:r>
          </a:p>
          <a:p>
            <a:pPr marL="365760" indent="-171450" fontAlgn="auto">
              <a:spcBef>
                <a:spcPts val="0"/>
              </a:spcBef>
              <a:spcAft>
                <a:spcPts val="0"/>
              </a:spcAft>
              <a:buFont typeface="Arial" panose="020B0604020202020204" pitchFamily="34" charset="0"/>
              <a:buChar char="•"/>
              <a:defRPr/>
            </a:pPr>
            <a:r>
              <a:rPr lang="en-US" dirty="0"/>
              <a:t>Intact forests: fully</a:t>
            </a:r>
            <a:r>
              <a:rPr lang="en-US" baseline="0" dirty="0"/>
              <a:t> </a:t>
            </a:r>
            <a:r>
              <a:rPr lang="en-US" dirty="0"/>
              <a:t>stocked (any forest with tree cover between 10% and 100% but must be undisturbed, i.e., there has been no timber extraction) </a:t>
            </a:r>
          </a:p>
          <a:p>
            <a:pPr marL="365760" indent="-171450" fontAlgn="auto">
              <a:spcBef>
                <a:spcPts val="0"/>
              </a:spcBef>
              <a:spcAft>
                <a:spcPts val="0"/>
              </a:spcAft>
              <a:buFont typeface="Arial" panose="020B0604020202020204" pitchFamily="34" charset="0"/>
              <a:buChar char="•"/>
              <a:defRPr/>
            </a:pPr>
            <a:r>
              <a:rPr lang="en-US" dirty="0"/>
              <a:t>Nonintact forests: not fully</a:t>
            </a:r>
            <a:r>
              <a:rPr lang="en-US" baseline="0" dirty="0"/>
              <a:t> </a:t>
            </a:r>
            <a:r>
              <a:rPr lang="en-US" dirty="0"/>
              <a:t>stocked (tree cover must still be higher than 10% to qualify as a forest under the existing UNFCCC rules, but in the new definition one assumes that in the forest has undergone some level of timber exploitation or canopy degradation).</a:t>
            </a:r>
          </a:p>
          <a:p>
            <a:pPr marL="194310" indent="0" fontAlgn="auto">
              <a:spcBef>
                <a:spcPts val="0"/>
              </a:spcBef>
              <a:spcAft>
                <a:spcPts val="0"/>
              </a:spcAft>
              <a:buFont typeface="Arial" panose="020B0604020202020204" pitchFamily="34" charset="0"/>
              <a:buNone/>
              <a:defRPr/>
            </a:pPr>
            <a:endParaRPr lang="en-US" dirty="0"/>
          </a:p>
          <a:p>
            <a:pPr marL="171450" indent="-171450" fontAlgn="auto">
              <a:spcBef>
                <a:spcPts val="0"/>
              </a:spcBef>
              <a:spcAft>
                <a:spcPts val="0"/>
              </a:spcAft>
              <a:buFontTx/>
              <a:buChar char="-"/>
              <a:defRPr/>
            </a:pPr>
            <a:r>
              <a:rPr lang="en-US" dirty="0"/>
              <a:t>This distinction should be applied in any forest land-use subcategory (forest stratification) that a country is aiming to report under UNFCCC. For example, if a country is reporting emissions from its forest land using two forest land subcategories—lowland forest and mountain forest—it should further stratify its territory using the intact approach and in this way it will report on four forest land subcategories: intact lowland forest, nonintact lowland forest,</a:t>
            </a:r>
            <a:r>
              <a:rPr lang="en-US" baseline="0" dirty="0"/>
              <a:t> i</a:t>
            </a:r>
            <a:r>
              <a:rPr lang="en-US" dirty="0"/>
              <a:t>ntact mountain forest, and nonintact mountain forest. Thus a country will also have to collect the corresponding carbon pools data in order to characterize each forest land subcategories.</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BE97EE-DAB1-4EE5-A95E-E074DB2FC1AE}" type="slidenum">
              <a:rPr lang="en-GB"/>
              <a:pPr/>
              <a:t>41</a:t>
            </a:fld>
            <a:endParaRPr lang="en-GB" dirty="0"/>
          </a:p>
        </p:txBody>
      </p:sp>
    </p:spTree>
    <p:extLst>
      <p:ext uri="{BB962C8B-B14F-4D97-AF65-F5344CB8AC3E}">
        <p14:creationId xmlns:p14="http://schemas.microsoft.com/office/powerpoint/2010/main" val="207484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dirty="0"/>
              <a:t>The intact forest areas are defined according to parameters based on spatial criteria that could be applied objectively and systematically over all the country territory. Each country according to its specific national circumstance (e.g. forest practices) may develop its intact forest definitions.</a:t>
            </a:r>
          </a:p>
          <a:p>
            <a:pPr marL="0" indent="0">
              <a:spcBef>
                <a:spcPct val="0"/>
              </a:spcBef>
              <a:buFontTx/>
              <a:buNone/>
            </a:pPr>
            <a:endParaRPr lang="en-US" dirty="0"/>
          </a:p>
          <a:p>
            <a:pPr marL="171450" indent="-171450">
              <a:spcBef>
                <a:spcPct val="0"/>
              </a:spcBef>
              <a:buFontTx/>
              <a:buChar char="-"/>
            </a:pPr>
            <a:r>
              <a:rPr lang="en-US" dirty="0"/>
              <a:t>These criteria with larger thresholds for minimum area extension and buffer distance have been used to map intact forest areas globally (www.intactforests.org).</a:t>
            </a:r>
          </a:p>
          <a:p>
            <a:pPr marL="0" indent="0">
              <a:spcBef>
                <a:spcPct val="0"/>
              </a:spcBef>
              <a:buFontTx/>
              <a:buNone/>
            </a:pPr>
            <a:endParaRPr lang="en-US" dirty="0"/>
          </a:p>
          <a:p>
            <a:pPr marL="171450" indent="-171450">
              <a:spcBef>
                <a:spcPct val="0"/>
              </a:spcBef>
              <a:buFontTx/>
              <a:buChar char="-"/>
            </a:pPr>
            <a:r>
              <a:rPr lang="en-US" dirty="0"/>
              <a:t>These criteria can be adapted at the country or ecosystem level. For example the minimum extension of an intact forest area or the minimum width can be reduced for mangrove ecosystems. It must be noted that by using these criteria a nonintact forest area would remain nonintact for long time even after the end of human activities, until the signs of human transformation disappear. </a:t>
            </a:r>
          </a:p>
          <a:p>
            <a:pPr marL="0" indent="0">
              <a:spcBef>
                <a:spcPct val="0"/>
              </a:spcBef>
              <a:buFontTx/>
              <a:buNone/>
            </a:pPr>
            <a:endParaRPr lang="en-US" dirty="0"/>
          </a:p>
          <a:p>
            <a:pPr marL="0" indent="0">
              <a:spcBef>
                <a:spcPct val="0"/>
              </a:spcBef>
              <a:buFontTx/>
              <a:buNone/>
            </a:pPr>
            <a:r>
              <a:rPr lang="en-US" dirty="0"/>
              <a:t>Source:</a:t>
            </a:r>
          </a:p>
          <a:p>
            <a:pPr marL="0" indent="0">
              <a:spcBef>
                <a:spcPct val="0"/>
              </a:spcBef>
              <a:buFontTx/>
              <a:buNone/>
            </a:pPr>
            <a:r>
              <a:rPr lang="en-US" dirty="0"/>
              <a:t>Potapov et al. 2008. </a:t>
            </a:r>
          </a:p>
          <a:p>
            <a:pPr marL="171450" indent="-171450">
              <a:spcBef>
                <a:spcPct val="0"/>
              </a:spcBef>
              <a:buFontTx/>
              <a:buChar char="-"/>
            </a:pPr>
            <a:endParaRPr lang="en-US" dirty="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EC3530-017E-459B-A5B5-FF92278E2C8C}" type="slidenum">
              <a:rPr lang="en-GB"/>
              <a:pPr/>
              <a:t>42</a:t>
            </a:fld>
            <a:endParaRPr lang="en-GB" dirty="0"/>
          </a:p>
        </p:txBody>
      </p:sp>
    </p:spTree>
    <p:extLst>
      <p:ext uri="{BB962C8B-B14F-4D97-AF65-F5344CB8AC3E}">
        <p14:creationId xmlns:p14="http://schemas.microsoft.com/office/powerpoint/2010/main" val="253400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None/>
            </a:pPr>
            <a:r>
              <a:rPr lang="en-US" dirty="0"/>
              <a:t>The distinction between intact and nonintact allows one to account for carbon losses from forest degradation, reporting this as a conversion of intact to nonintact forest. The degradation process is thus accounted for as one of the three potential changes illustrated in GOFC-GOLD Sourcebook (2014, fig. 2.2.7): from (i) intact forests to other land use, (ii) nonintact forests to other land use, and (iii) intact forests to nonintact forests.</a:t>
            </a:r>
          </a:p>
          <a:p>
            <a:pPr>
              <a:spcBef>
                <a:spcPct val="0"/>
              </a:spcBef>
              <a:buFontTx/>
              <a:buNone/>
            </a:pPr>
            <a:endParaRPr lang="en-US" dirty="0"/>
          </a:p>
          <a:p>
            <a:pPr>
              <a:spcBef>
                <a:spcPct val="0"/>
              </a:spcBef>
              <a:buFontTx/>
              <a:buNone/>
            </a:pPr>
            <a:r>
              <a:rPr lang="en-US" dirty="0"/>
              <a:t>In particular, carbon emission from forest degradation for each forest type consists of two factors: (i) the difference in carbon content between intact and nonintact forests and (ii) the area loss of intact forest area during the accounting period. This accounting strategy is fully compatible with the set of rules developed in the IPCC LULUCF Guidance and AFOLU Guidelines for the sections “Forest Land Remaining Forest Land.” </a:t>
            </a:r>
          </a:p>
          <a:p>
            <a:pPr>
              <a:spcBef>
                <a:spcPct val="0"/>
              </a:spcBef>
              <a:buFontTx/>
              <a:buChar char="-"/>
            </a:pPr>
            <a:endParaRPr lang="en-US" dirty="0"/>
          </a:p>
          <a:p>
            <a:pPr>
              <a:spcBef>
                <a:spcPct val="0"/>
              </a:spcBef>
              <a:buFontTx/>
              <a:buNone/>
            </a:pPr>
            <a:r>
              <a:rPr lang="en-US" dirty="0"/>
              <a:t>Source:</a:t>
            </a:r>
          </a:p>
          <a:p>
            <a:pPr>
              <a:spcBef>
                <a:spcPct val="0"/>
              </a:spcBef>
              <a:buFontTx/>
              <a:buNone/>
            </a:pPr>
            <a:r>
              <a:rPr lang="en-US" dirty="0"/>
              <a:t>Mollicone et al. 2007. </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8D3DC9-821E-48DD-9204-7ED5A66D0F07}" type="slidenum">
              <a:rPr lang="en-GB"/>
              <a:pPr/>
              <a:t>43</a:t>
            </a:fld>
            <a:endParaRPr lang="en-GB" dirty="0"/>
          </a:p>
        </p:txBody>
      </p:sp>
    </p:spTree>
    <p:extLst>
      <p:ext uri="{BB962C8B-B14F-4D97-AF65-F5344CB8AC3E}">
        <p14:creationId xmlns:p14="http://schemas.microsoft.com/office/powerpoint/2010/main" val="38391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71450" indent="-171450">
              <a:spcBef>
                <a:spcPct val="0"/>
              </a:spcBef>
              <a:buFontTx/>
              <a:buChar char="-"/>
            </a:pPr>
            <a:r>
              <a:rPr lang="en-US" dirty="0"/>
              <a:t>This change matrix further illustrates the application of the intact/nonintact forest approach to carbon accounting for the purposes of REDD+. The changes taking place within forest land (within the red box) would be covered by the intact/nonintact forest mapping. Among the processes identified within REDD+, these include forest conservation, sustainable management of forests, forest degradation, and enhancement of forest carbon stock (forest restoration).</a:t>
            </a:r>
          </a:p>
          <a:p>
            <a:pPr marL="171450" indent="-171450">
              <a:spcBef>
                <a:spcPct val="0"/>
              </a:spcBef>
              <a:buFontTx/>
              <a:buChar char="-"/>
            </a:pPr>
            <a:endParaRPr lang="en-US" dirty="0"/>
          </a:p>
          <a:p>
            <a:pPr marL="0" indent="0">
              <a:spcBef>
                <a:spcPct val="0"/>
              </a:spcBef>
              <a:buFontTx/>
              <a:buNone/>
            </a:pPr>
            <a:r>
              <a:rPr lang="en-US" dirty="0"/>
              <a:t>Source:</a:t>
            </a:r>
          </a:p>
          <a:p>
            <a:pPr marL="0" indent="0">
              <a:spcBef>
                <a:spcPct val="0"/>
              </a:spcBef>
              <a:buFontTx/>
              <a:buNone/>
            </a:pPr>
            <a:r>
              <a:rPr lang="en-US" altLang="en-US" dirty="0">
                <a:solidFill>
                  <a:srgbClr val="004494"/>
                </a:solidFill>
                <a:latin typeface="Arial" charset="0"/>
                <a:cs typeface="Arial" charset="0"/>
              </a:rPr>
              <a:t>Bucki et al. 2012. </a:t>
            </a:r>
            <a:endParaRPr lang="en-US" dirty="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3D46EA-EAA7-4E45-BB52-8B2A353CC0CB}" type="slidenum">
              <a:rPr lang="en-GB"/>
              <a:pPr/>
              <a:t>44</a:t>
            </a:fld>
            <a:endParaRPr lang="en-GB" dirty="0"/>
          </a:p>
        </p:txBody>
      </p:sp>
    </p:spTree>
    <p:extLst>
      <p:ext uri="{BB962C8B-B14F-4D97-AF65-F5344CB8AC3E}">
        <p14:creationId xmlns:p14="http://schemas.microsoft.com/office/powerpoint/2010/main" val="3702515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dirty="0"/>
              <a:t>The adoption of the </a:t>
            </a:r>
            <a:r>
              <a:rPr lang="en-US" i="1" dirty="0"/>
              <a:t>intact</a:t>
            </a:r>
            <a:r>
              <a:rPr lang="en-US" dirty="0"/>
              <a:t> concept is also driven by technical and practical reasons. In compliance with current UNFCCC practice it is the parties’ responsibilities to identify forests according to the established 10</a:t>
            </a:r>
            <a:r>
              <a:rPr lang="en-US" baseline="0" dirty="0"/>
              <a:t>–</a:t>
            </a:r>
            <a:r>
              <a:rPr lang="en-US" dirty="0"/>
              <a:t>100% cover range rule.</a:t>
            </a:r>
          </a:p>
          <a:p>
            <a:pPr marL="0" indent="0">
              <a:spcBef>
                <a:spcPct val="0"/>
              </a:spcBef>
              <a:buFontTx/>
              <a:buNone/>
            </a:pPr>
            <a:endParaRPr lang="en-US" dirty="0"/>
          </a:p>
          <a:p>
            <a:pPr marL="171450" indent="-171450">
              <a:spcBef>
                <a:spcPct val="0"/>
              </a:spcBef>
              <a:buFontTx/>
              <a:buChar char="-"/>
            </a:pPr>
            <a:r>
              <a:rPr lang="en-US" dirty="0"/>
              <a:t>When assessing the condition of such forest areas using satellite remote sensing methodologies, the “negative approach” can be used to discriminate between intact and nonintact forests. Disturbance such as the development of roads can be easily detected, while the absence of such visual evidence of disturbance can be taken as evidence that what is left is intact. Disturbance is easier to unequivocally identify from satellite imagery than the forest ecosystem characteristics, which would need to be determined if one followed the “positive approach,” i.e., identifying intact forest and then determining that the rest is nonintact.</a:t>
            </a:r>
          </a:p>
          <a:p>
            <a:pPr marL="0" indent="0">
              <a:spcBef>
                <a:spcPct val="0"/>
              </a:spcBef>
              <a:buFontTx/>
              <a:buNone/>
            </a:pPr>
            <a:endParaRPr lang="en-US" dirty="0"/>
          </a:p>
          <a:p>
            <a:pPr marL="171450" indent="-171450">
              <a:spcBef>
                <a:spcPct val="0"/>
              </a:spcBef>
              <a:buFontTx/>
              <a:buChar char="-"/>
            </a:pPr>
            <a:r>
              <a:rPr lang="en-US" dirty="0"/>
              <a:t>Following this approach, forest conversions between intact forests, nonintact forests, and other land uses can be easily measured worldwide through Earth observation satellite imagery; in contrast, any other forest definition (e.g. pristine, virgin, primary/secondary, etc.) is not always measurable. </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08C2EC-2C6D-4F08-9306-B2E363C54587}" type="slidenum">
              <a:rPr lang="en-GB"/>
              <a:pPr/>
              <a:t>45</a:t>
            </a:fld>
            <a:endParaRPr lang="en-GB" dirty="0"/>
          </a:p>
        </p:txBody>
      </p:sp>
    </p:spTree>
    <p:extLst>
      <p:ext uri="{BB962C8B-B14F-4D97-AF65-F5344CB8AC3E}">
        <p14:creationId xmlns:p14="http://schemas.microsoft.com/office/powerpoint/2010/main" val="99697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dirty="0"/>
              <a:t>This slide presents a practical example of delineation of forests into intact and nonintact areas on Landsat satellite images.</a:t>
            </a:r>
          </a:p>
          <a:p>
            <a:pPr marL="171450" indent="-171450">
              <a:spcBef>
                <a:spcPct val="0"/>
              </a:spcBef>
              <a:buFontTx/>
              <a:buChar char="-"/>
            </a:pPr>
            <a:r>
              <a:rPr lang="en-US" dirty="0"/>
              <a:t>The images are from</a:t>
            </a:r>
            <a:r>
              <a:rPr lang="en-US" b="1" dirty="0"/>
              <a:t> </a:t>
            </a:r>
            <a:r>
              <a:rPr kumimoji="0" lang="en-US" sz="1400" b="0" i="0" u="none" strike="noStrike" kern="1200" cap="none" spc="0" normalizeH="0" baseline="0" noProof="0" dirty="0">
                <a:ln>
                  <a:noFill/>
                </a:ln>
                <a:solidFill>
                  <a:srgbClr val="005172"/>
                </a:solidFill>
                <a:effectLst/>
                <a:uLnTx/>
                <a:uFillTx/>
                <a:latin typeface="Verdana" pitchFamily="34" charset="0"/>
                <a:ea typeface="+mn-ea"/>
                <a:cs typeface="+mn-cs"/>
              </a:rPr>
              <a:t>GOFC-GOLD </a:t>
            </a:r>
            <a:r>
              <a:rPr lang="en-US" dirty="0"/>
              <a:t>Sourcebook (2014) figure 2.2.8,</a:t>
            </a:r>
            <a:r>
              <a:rPr lang="en-US" b="1" dirty="0"/>
              <a:t> “</a:t>
            </a:r>
            <a:r>
              <a:rPr lang="en-US" dirty="0"/>
              <a:t>Forest Degradation Assessment in Papua New Guinea.” The Landsat satellite images (a) and (b) represent the same portion of Papua New Guinea (PNG) territories in the Gulf Province and they have been acquired respectively in 26.12.1988 and 07.10.2002. In this part of the territory only lowland forest type is present. The patterned polygons represent the extent of the intact forest in the respective dates. In this case an on-screen visual interpretation method has been used to delineate intact forest boundaries.</a:t>
            </a:r>
          </a:p>
          <a:p>
            <a:pPr marL="171450" indent="-171450">
              <a:spcBef>
                <a:spcPct val="0"/>
              </a:spcBef>
              <a:buFontTx/>
              <a:buChar char="-"/>
            </a:pPr>
            <a:r>
              <a:rPr lang="en-US" dirty="0"/>
              <a:t>In order to assess carbon loss from forest degradation for this part of its territory, PNG could report that in 14 years, 51% of the existing intact forest land has been converted to nonintact forest land. Thus the total carbon loss should be equivalent to the intact forest area loss multiplied by the carbon content difference between intact and nonintact forest land. In this particular case, deforestation (road network) is accounting for less than 1%. Area size: ~ 20km x 10 km</a:t>
            </a:r>
          </a:p>
          <a:p>
            <a:pPr marL="0" indent="0">
              <a:spcBef>
                <a:spcPct val="0"/>
              </a:spcBef>
              <a:buFontTx/>
              <a:buNone/>
            </a:pPr>
            <a:endParaRPr lang="en-US" dirty="0"/>
          </a:p>
          <a:p>
            <a:pPr marL="0" indent="0">
              <a:spcBef>
                <a:spcPct val="0"/>
              </a:spcBef>
              <a:buFontTx/>
              <a:buNone/>
            </a:pPr>
            <a:r>
              <a:rPr lang="en-US" dirty="0"/>
              <a:t>Source:</a:t>
            </a:r>
          </a:p>
          <a:p>
            <a:pPr marL="0" indent="0">
              <a:spcBef>
                <a:spcPct val="0"/>
              </a:spcBef>
              <a:buFontTx/>
              <a:buNone/>
            </a:pPr>
            <a:r>
              <a:rPr lang="en-US" dirty="0"/>
              <a:t>Potapov et al. 2008.</a:t>
            </a:r>
          </a:p>
          <a:p>
            <a:pPr marL="171450" indent="-171450">
              <a:spcBef>
                <a:spcPct val="0"/>
              </a:spcBef>
            </a:pPr>
            <a:endParaRPr lang="en-US" dirty="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741D71-759F-42CE-99F2-E053D4123D46}" type="slidenum">
              <a:rPr lang="en-GB"/>
              <a:pPr/>
              <a:t>46</a:t>
            </a:fld>
            <a:endParaRPr lang="en-GB" dirty="0"/>
          </a:p>
        </p:txBody>
      </p:sp>
    </p:spTree>
    <p:extLst>
      <p:ext uri="{BB962C8B-B14F-4D97-AF65-F5344CB8AC3E}">
        <p14:creationId xmlns:p14="http://schemas.microsoft.com/office/powerpoint/2010/main" val="2483902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a:t>
            </a:r>
            <a:r>
              <a:rPr lang="en-US" sz="1200" kern="1200" dirty="0">
                <a:solidFill>
                  <a:schemeClr val="tx1"/>
                </a:solidFill>
                <a:effectLst/>
                <a:latin typeface="+mn-lt"/>
                <a:ea typeface="+mn-ea"/>
                <a:cs typeface="+mn-cs"/>
              </a:rPr>
              <a:t>Souza, C.</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Barreto</a:t>
            </a:r>
            <a:r>
              <a:rPr lang="en-US" sz="1200" kern="1200" dirty="0">
                <a:solidFill>
                  <a:schemeClr val="tx1"/>
                </a:solidFill>
                <a:effectLst/>
                <a:latin typeface="+mn-lt"/>
                <a:ea typeface="+mn-ea"/>
                <a:cs typeface="+mn-cs"/>
              </a:rPr>
              <a:t>, P. 2000.</a:t>
            </a:r>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47</a:t>
            </a:fld>
            <a:endParaRPr lang="en-GB" dirty="0"/>
          </a:p>
        </p:txBody>
      </p:sp>
    </p:spTree>
    <p:extLst>
      <p:ext uri="{BB962C8B-B14F-4D97-AF65-F5344CB8AC3E}">
        <p14:creationId xmlns:p14="http://schemas.microsoft.com/office/powerpoint/2010/main" val="171914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Temporary changes </a:t>
            </a:r>
            <a:r>
              <a:rPr lang="en-US" dirty="0"/>
              <a:t>are a point of discussion.</a:t>
            </a:r>
            <a:r>
              <a:rPr lang="en-US" baseline="0" dirty="0"/>
              <a:t> How can it be degradation if the forest recovers in &lt; 5 years. How can this be significant?</a:t>
            </a:r>
            <a:endParaRPr lang="en-US" dirty="0"/>
          </a:p>
          <a:p>
            <a:endParaRPr lang="en-US" dirty="0"/>
          </a:p>
          <a:p>
            <a:r>
              <a:rPr lang="en-US" dirty="0"/>
              <a:t>Sources:</a:t>
            </a:r>
          </a:p>
          <a:p>
            <a:pPr marL="0" marR="0" lvl="0" indent="0" algn="l" defTabSz="914400" rtl="0" eaLnBrk="1" fontAlgn="base" latinLnBrk="0" hangingPunct="1">
              <a:lnSpc>
                <a:spcPts val="2500"/>
              </a:lnSpc>
              <a:spcBef>
                <a:spcPts val="1200"/>
              </a:spcBef>
              <a:spcAft>
                <a:spcPct val="0"/>
              </a:spcAft>
              <a:buClr>
                <a:srgbClr val="EEECE1"/>
              </a:buClr>
              <a:buSzPct val="100000"/>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Simula 2009;</a:t>
            </a:r>
          </a:p>
          <a:p>
            <a:pPr marL="0" marR="0" lvl="0" indent="0" algn="l" defTabSz="914400" rtl="0" eaLnBrk="1" fontAlgn="base" latinLnBrk="0" hangingPunct="1">
              <a:lnSpc>
                <a:spcPts val="2500"/>
              </a:lnSpc>
              <a:spcBef>
                <a:spcPts val="1200"/>
              </a:spcBef>
              <a:spcAft>
                <a:spcPct val="0"/>
              </a:spcAft>
              <a:buClr>
                <a:srgbClr val="EEECE1"/>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Herold et al. 2011.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6</a:t>
            </a:fld>
            <a:endParaRPr lang="en-GB" dirty="0"/>
          </a:p>
        </p:txBody>
      </p:sp>
    </p:spTree>
    <p:extLst>
      <p:ext uri="{BB962C8B-B14F-4D97-AF65-F5344CB8AC3E}">
        <p14:creationId xmlns:p14="http://schemas.microsoft.com/office/powerpoint/2010/main" val="1508384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50</a:t>
            </a:fld>
            <a:endParaRPr lang="en-GB" dirty="0"/>
          </a:p>
        </p:txBody>
      </p:sp>
    </p:spTree>
    <p:extLst>
      <p:ext uri="{BB962C8B-B14F-4D97-AF65-F5344CB8AC3E}">
        <p14:creationId xmlns:p14="http://schemas.microsoft.com/office/powerpoint/2010/main" val="406205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Source:</a:t>
            </a:r>
          </a:p>
          <a:p>
            <a:pPr marL="0" marR="0" lvl="0" indent="0" algn="l" defTabSz="914400" rtl="0" eaLnBrk="1" fontAlgn="base" latinLnBrk="0" hangingPunct="1">
              <a:lnSpc>
                <a:spcPts val="2500"/>
              </a:lnSpc>
              <a:spcBef>
                <a:spcPts val="1200"/>
              </a:spcBef>
              <a:spcAft>
                <a:spcPct val="0"/>
              </a:spcAft>
              <a:buClr>
                <a:srgbClr val="EEECE1"/>
              </a:buClr>
              <a:buSzPct val="100000"/>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UNFCCC 2008. </a:t>
            </a:r>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8</a:t>
            </a:fld>
            <a:endParaRPr lang="en-GB" dirty="0"/>
          </a:p>
        </p:txBody>
      </p:sp>
    </p:spTree>
    <p:extLst>
      <p:ext uri="{BB962C8B-B14F-4D97-AF65-F5344CB8AC3E}">
        <p14:creationId xmlns:p14="http://schemas.microsoft.com/office/powerpoint/2010/main" val="140786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Conceptual depiction (not real data) of impact on aboveground carbon stocks of different</a:t>
            </a:r>
            <a:r>
              <a:rPr lang="en-GB" baseline="0" dirty="0"/>
              <a:t> types of forest degradation.</a:t>
            </a:r>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10</a:t>
            </a:fld>
            <a:endParaRPr lang="en-GB" dirty="0"/>
          </a:p>
        </p:txBody>
      </p:sp>
    </p:spTree>
    <p:extLst>
      <p:ext uri="{BB962C8B-B14F-4D97-AF65-F5344CB8AC3E}">
        <p14:creationId xmlns:p14="http://schemas.microsoft.com/office/powerpoint/2010/main" val="42942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Hosonuma et al.</a:t>
            </a:r>
            <a:r>
              <a:rPr kumimoji="0" lang="sv-SE" sz="1200" b="0" i="0" u="none" strike="noStrike" kern="1200" cap="none" spc="0" normalizeH="0" baseline="0" noProof="0" dirty="0">
                <a:ln>
                  <a:noFill/>
                </a:ln>
                <a:solidFill>
                  <a:prstClr val="black"/>
                </a:solidFill>
                <a:effectLst/>
                <a:uLnTx/>
                <a:uFillTx/>
                <a:latin typeface="+mn-lt"/>
                <a:ea typeface="+mn-ea"/>
                <a:cs typeface="+mn-cs"/>
              </a:rPr>
              <a:t> 2012.</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endParaRPr kumimoji="0" lang="sv-S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More information on the magnitude of emissions from different degradation drivers are available in </a:t>
            </a:r>
            <a:r>
              <a:rPr lang="en-US" sz="1200" dirty="0"/>
              <a:t>Pearson, T. R. H, S. Brown, L.T. Murray, and G. Sidman. 2017. “Greenhouse gas emissions from tropical forest degradation: an underestimated source.” </a:t>
            </a:r>
            <a:r>
              <a:rPr lang="en-US" sz="1200" i="1" dirty="0"/>
              <a:t>Carbon Balance and Management 12:3</a:t>
            </a:r>
            <a:r>
              <a:rPr lang="en-US" sz="1200" dirty="0"/>
              <a:t> </a:t>
            </a:r>
            <a:r>
              <a:rPr lang="en-US" sz="1200" dirty="0">
                <a:hlinkClick r:id="rId3"/>
              </a:rPr>
              <a:t>https://link.springer.com/article/10.1186%2Fs13021-017-0072-2</a:t>
            </a:r>
            <a:r>
              <a:rPr lang="en-US" sz="1200" dirty="0"/>
              <a:t> </a:t>
            </a:r>
            <a:endParaRPr lang="en-GB" sz="1200" dirty="0"/>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11</a:t>
            </a:fld>
            <a:endParaRPr lang="en-GB" dirty="0"/>
          </a:p>
        </p:txBody>
      </p:sp>
    </p:spTree>
    <p:extLst>
      <p:ext uri="{BB962C8B-B14F-4D97-AF65-F5344CB8AC3E}">
        <p14:creationId xmlns:p14="http://schemas.microsoft.com/office/powerpoint/2010/main" val="28204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6"/>
                </a:solidFill>
                <a:latin typeface="Verdana" pitchFamily="34" charset="0"/>
              </a:rPr>
              <a:t>Marginally detectable threats are those that can be detected, at least partially, using high-resolution methods or specialized detection algorithms that are expensive, technically challenging to implement, and available only for limited or specific areas.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200" dirty="0">
                <a:effectLst/>
                <a:latin typeface="Helvetica"/>
                <a:ea typeface="ＭＳ 明朝"/>
                <a:cs typeface="Helvetica"/>
              </a:rPr>
              <a:t>Laurance and Peres 2006.</a:t>
            </a:r>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12</a:t>
            </a:fld>
            <a:endParaRPr lang="en-GB" dirty="0"/>
          </a:p>
        </p:txBody>
      </p:sp>
    </p:spTree>
    <p:extLst>
      <p:ext uri="{BB962C8B-B14F-4D97-AF65-F5344CB8AC3E}">
        <p14:creationId xmlns:p14="http://schemas.microsoft.com/office/powerpoint/2010/main" val="282042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14</a:t>
            </a:fld>
            <a:endParaRPr lang="en-GB" dirty="0"/>
          </a:p>
        </p:txBody>
      </p:sp>
    </p:spTree>
    <p:extLst>
      <p:ext uri="{BB962C8B-B14F-4D97-AF65-F5344CB8AC3E}">
        <p14:creationId xmlns:p14="http://schemas.microsoft.com/office/powerpoint/2010/main" val="178707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This</a:t>
            </a:r>
            <a:r>
              <a:rPr lang="fr-FR" baseline="0" dirty="0"/>
              <a:t> </a:t>
            </a:r>
            <a:r>
              <a:rPr lang="en-US" baseline="0" noProof="0" dirty="0"/>
              <a:t>is</a:t>
            </a:r>
            <a:r>
              <a:rPr lang="fr-FR" baseline="0" dirty="0"/>
              <a:t> the standard </a:t>
            </a:r>
            <a:r>
              <a:rPr lang="en-US" baseline="0" noProof="0" dirty="0"/>
              <a:t>equation</a:t>
            </a:r>
            <a:r>
              <a:rPr lang="fr-FR" baseline="0" dirty="0"/>
              <a:t> </a:t>
            </a:r>
            <a:r>
              <a:rPr lang="en-US" baseline="0" noProof="0" dirty="0"/>
              <a:t>used</a:t>
            </a:r>
            <a:r>
              <a:rPr lang="fr-FR" baseline="0" dirty="0"/>
              <a:t> to </a:t>
            </a:r>
            <a:r>
              <a:rPr lang="en-US" baseline="0" noProof="0" dirty="0"/>
              <a:t>estimate</a:t>
            </a:r>
            <a:r>
              <a:rPr lang="fr-FR" baseline="0" dirty="0"/>
              <a:t> emissions from selective logging. Quantifying the factors determines the types of field data that need to be collected</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200" kern="1200" dirty="0">
                <a:solidFill>
                  <a:schemeClr val="tx1"/>
                </a:solidFill>
                <a:effectLst/>
                <a:latin typeface="+mn-lt"/>
                <a:ea typeface="+mn-ea"/>
                <a:cs typeface="+mn-cs"/>
              </a:rPr>
              <a:t>Pearson, Brown,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Casarim. 2014. Carbon emissions from tropical forest degradation caused by logging. Environmental Research Letters 9. https://www.winrock.org/wp-content/uploads/2016/03/Pearson-et-al-2014-Logging.pdf </a:t>
            </a:r>
            <a:endParaRPr lang="fr-FR"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19</a:t>
            </a:fld>
            <a:endParaRPr lang="en-GB" dirty="0"/>
          </a:p>
        </p:txBody>
      </p:sp>
    </p:spTree>
    <p:extLst>
      <p:ext uri="{BB962C8B-B14F-4D97-AF65-F5344CB8AC3E}">
        <p14:creationId xmlns:p14="http://schemas.microsoft.com/office/powerpoint/2010/main" val="81773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en-GB" dirty="0" err="1"/>
              <a:t>Klik</a:t>
            </a:r>
            <a:r>
              <a:rPr lang="en-GB" dirty="0"/>
              <a:t> </a:t>
            </a:r>
            <a:r>
              <a:rPr lang="en-GB" dirty="0" err="1"/>
              <a:t>om</a:t>
            </a:r>
            <a:r>
              <a:rPr lang="en-GB" dirty="0"/>
              <a:t>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Datum, 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423983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en-GB"/>
              <a:t>Klik om de stijl te bewerken</a:t>
            </a:r>
            <a:endParaRPr lang="en-GB"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en-GB"/>
              <a:t>Klik om de modelstijlen te bewerken</a:t>
            </a:r>
            <a:endParaRPr lang="en-GB" dirty="0"/>
          </a:p>
        </p:txBody>
      </p:sp>
    </p:spTree>
    <p:extLst>
      <p:ext uri="{BB962C8B-B14F-4D97-AF65-F5344CB8AC3E}">
        <p14:creationId xmlns:p14="http://schemas.microsoft.com/office/powerpoint/2010/main" val="410723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a:t>Klik om de stijl te bewerken</a:t>
            </a:r>
            <a:endParaRPr lang="en-GB"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a:t>Klik om de modelstijl</a:t>
            </a:r>
            <a:endParaRPr lang="en-GB" dirty="0"/>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a:t>Klik om de modelstijl</a:t>
            </a:r>
            <a:endParaRPr lang="en-GB" dirty="0"/>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a:t>Klik om de modelstijl</a:t>
            </a:r>
            <a:endParaRPr lang="en-GB" dirty="0"/>
          </a:p>
        </p:txBody>
      </p:sp>
      <p:sp>
        <p:nvSpPr>
          <p:cNvPr id="10" name="Tijdelijke aanduiding voor tekst 6"/>
          <p:cNvSpPr>
            <a:spLocks noGrp="1"/>
          </p:cNvSpPr>
          <p:nvPr>
            <p:ph type="body" sz="quarter" idx="22"/>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a:t>Klik om de modelstijl</a:t>
            </a:r>
            <a:endParaRPr lang="en-GB" dirty="0"/>
          </a:p>
        </p:txBody>
      </p:sp>
      <p:sp>
        <p:nvSpPr>
          <p:cNvPr id="11" name="Tijdelijke aanduiding voor tekst 6"/>
          <p:cNvSpPr>
            <a:spLocks noGrp="1"/>
          </p:cNvSpPr>
          <p:nvPr>
            <p:ph type="body" sz="quarter" idx="23"/>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a:t>Klik om de modelstijl</a:t>
            </a:r>
            <a:endParaRPr lang="en-GB" dirty="0"/>
          </a:p>
        </p:txBody>
      </p:sp>
      <p:sp>
        <p:nvSpPr>
          <p:cNvPr id="12" name="Tijdelijke aanduiding voor tekst 6"/>
          <p:cNvSpPr>
            <a:spLocks noGrp="1"/>
          </p:cNvSpPr>
          <p:nvPr>
            <p:ph type="body" sz="quarter" idx="24"/>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a:t>Klik om de modelstijl</a:t>
            </a:r>
            <a:endParaRPr lang="en-GB" dirty="0"/>
          </a:p>
        </p:txBody>
      </p:sp>
    </p:spTree>
    <p:extLst>
      <p:ext uri="{BB962C8B-B14F-4D97-AF65-F5344CB8AC3E}">
        <p14:creationId xmlns:p14="http://schemas.microsoft.com/office/powerpoint/2010/main" val="279103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a:t>Klik om de stijl te bewerken</a:t>
            </a:r>
            <a:endParaRPr lang="en-GB" dirty="0"/>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Tree>
    <p:extLst>
      <p:ext uri="{BB962C8B-B14F-4D97-AF65-F5344CB8AC3E}">
        <p14:creationId xmlns:p14="http://schemas.microsoft.com/office/powerpoint/2010/main" val="243262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2" name="Titel 1"/>
          <p:cNvSpPr>
            <a:spLocks noGrp="1"/>
          </p:cNvSpPr>
          <p:nvPr>
            <p:ph type="title"/>
          </p:nvPr>
        </p:nvSpPr>
        <p:spPr>
          <a:xfrm>
            <a:off x="491642" y="230187"/>
            <a:ext cx="8442796" cy="838800"/>
          </a:xfrm>
        </p:spPr>
        <p:txBody>
          <a:bodyPr/>
          <a:lstStyle/>
          <a:p>
            <a:r>
              <a:rPr lang="en-GB"/>
              <a:t>Klik om de stijl te bewerken</a:t>
            </a:r>
            <a:endParaRPr lang="en-GB" dirty="0"/>
          </a:p>
        </p:txBody>
      </p:sp>
    </p:spTree>
    <p:extLst>
      <p:ext uri="{BB962C8B-B14F-4D97-AF65-F5344CB8AC3E}">
        <p14:creationId xmlns:p14="http://schemas.microsoft.com/office/powerpoint/2010/main" val="217801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Tree>
    <p:extLst>
      <p:ext uri="{BB962C8B-B14F-4D97-AF65-F5344CB8AC3E}">
        <p14:creationId xmlns:p14="http://schemas.microsoft.com/office/powerpoint/2010/main" val="270447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a:t>Klik om de stijl te bewerken</a:t>
            </a:r>
            <a:endParaRPr lang="en-GB" dirty="0"/>
          </a:p>
        </p:txBody>
      </p:sp>
    </p:spTree>
    <p:extLst>
      <p:ext uri="{BB962C8B-B14F-4D97-AF65-F5344CB8AC3E}">
        <p14:creationId xmlns:p14="http://schemas.microsoft.com/office/powerpoint/2010/main" val="926628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58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a:t>Klik om de stijl te 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416137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en-GB"/>
              <a:t>Klik om de stijl te 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136933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a:t>Klik om de stijl te bewerken</a:t>
            </a:r>
            <a:endParaRPr lang="en-GB"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en-GB"/>
              <a:t>Klik om de modelstijlen te bewerken</a:t>
            </a:r>
            <a:endParaRPr lang="en-GB" dirty="0"/>
          </a:p>
        </p:txBody>
      </p:sp>
    </p:spTree>
    <p:extLst>
      <p:ext uri="{BB962C8B-B14F-4D97-AF65-F5344CB8AC3E}">
        <p14:creationId xmlns:p14="http://schemas.microsoft.com/office/powerpoint/2010/main" val="320345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520042"/>
            <a:ext cx="8521188" cy="4404807"/>
          </a:xfrm>
        </p:spPr>
        <p:txBody>
          <a:bodyPr/>
          <a:lstStyle>
            <a:lvl2pPr>
              <a:buClr>
                <a:schemeClr val="bg2"/>
              </a:buClr>
              <a:defRPr/>
            </a:lvl2pPr>
          </a:lstStyle>
          <a:p>
            <a:pPr lvl="0"/>
            <a:r>
              <a:rPr lang="en-GB" dirty="0" err="1"/>
              <a:t>Klik</a:t>
            </a:r>
            <a:r>
              <a:rPr lang="en-GB" dirty="0"/>
              <a:t> </a:t>
            </a:r>
            <a:r>
              <a:rPr lang="en-GB" dirty="0" err="1"/>
              <a:t>om</a:t>
            </a:r>
            <a:r>
              <a:rPr lang="en-GB" dirty="0"/>
              <a:t>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Tree>
    <p:extLst>
      <p:ext uri="{BB962C8B-B14F-4D97-AF65-F5344CB8AC3E}">
        <p14:creationId xmlns:p14="http://schemas.microsoft.com/office/powerpoint/2010/main" val="240330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a:t>Klik om de stijl te bewerken</a:t>
            </a:r>
            <a:endParaRPr lang="en-GB" dirty="0"/>
          </a:p>
        </p:txBody>
      </p:sp>
      <p:sp>
        <p:nvSpPr>
          <p:cNvPr id="8" name="Tijdelijke aanduiding voor tekst 4"/>
          <p:cNvSpPr>
            <a:spLocks noGrp="1"/>
          </p:cNvSpPr>
          <p:nvPr>
            <p:ph type="body" sz="quarter" idx="17"/>
          </p:nvPr>
        </p:nvSpPr>
        <p:spPr>
          <a:xfrm>
            <a:off x="495301" y="1835250"/>
            <a:ext cx="3276600" cy="3657600"/>
          </a:xfrm>
        </p:spPr>
        <p:txBody>
          <a:bodyPr lIns="36000"/>
          <a:lstStyle>
            <a:lvl1pPr marL="0" indent="0">
              <a:buNone/>
              <a:defRPr>
                <a:solidFill>
                  <a:schemeClr val="tx1"/>
                </a:solidFill>
              </a:defRPr>
            </a:lvl1pPr>
          </a:lstStyle>
          <a:p>
            <a:pPr lvl="0"/>
            <a:r>
              <a:rPr lang="en-GB"/>
              <a:t>Klik om de modelstijlen te bewerken</a:t>
            </a:r>
            <a:endParaRPr lang="en-GB" dirty="0"/>
          </a:p>
        </p:txBody>
      </p:sp>
      <p:sp>
        <p:nvSpPr>
          <p:cNvPr id="1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9" name="Rechthoek 8"/>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000" dirty="0">
                <a:solidFill>
                  <a:schemeClr val="accent3"/>
                </a:solidFill>
              </a:rPr>
              <a:t>Space</a:t>
            </a:r>
            <a:r>
              <a:rPr lang="en-GB" sz="1000" baseline="0" dirty="0">
                <a:solidFill>
                  <a:schemeClr val="accent3"/>
                </a:solidFill>
              </a:rPr>
              <a:t> for partner logo’s </a:t>
            </a:r>
            <a:br>
              <a:rPr lang="en-GB" sz="1000" baseline="0" dirty="0">
                <a:solidFill>
                  <a:schemeClr val="accent3"/>
                </a:solidFill>
              </a:rPr>
            </a:br>
            <a:r>
              <a:rPr lang="en-GB" sz="800" baseline="0" dirty="0">
                <a:solidFill>
                  <a:schemeClr val="accent3"/>
                </a:solidFill>
              </a:rPr>
              <a:t>(place a white shape behind the logo’s to hide this text and border)</a:t>
            </a:r>
            <a:endParaRPr lang="en-GB" sz="800" dirty="0">
              <a:solidFill>
                <a:schemeClr val="accent3"/>
              </a:solidFill>
            </a:endParaRPr>
          </a:p>
        </p:txBody>
      </p:sp>
    </p:spTree>
    <p:extLst>
      <p:ext uri="{BB962C8B-B14F-4D97-AF65-F5344CB8AC3E}">
        <p14:creationId xmlns:p14="http://schemas.microsoft.com/office/powerpoint/2010/main" val="391126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4F8555A-1938-E348-955B-7C9340586144}" type="datetimeFigureOut">
              <a:rPr lang="en-US" smtClean="0"/>
              <a:pPr/>
              <a:t>4/10/2017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9BE04AD-A932-0D4C-9077-984D50E7080F}" type="slidenum">
              <a:rPr lang="en-US" smtClean="0"/>
              <a:pPr/>
              <a:t>‹#›</a:t>
            </a:fld>
            <a:endParaRPr lang="en-US" dirty="0"/>
          </a:p>
        </p:txBody>
      </p:sp>
    </p:spTree>
    <p:extLst>
      <p:ext uri="{BB962C8B-B14F-4D97-AF65-F5344CB8AC3E}">
        <p14:creationId xmlns:p14="http://schemas.microsoft.com/office/powerpoint/2010/main" val="221364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endParaRPr lang="en-GB" dirty="0"/>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endParaRPr lang="en-GB" dirty="0"/>
          </a:p>
        </p:txBody>
      </p:sp>
    </p:spTree>
    <p:extLst>
      <p:ext uri="{BB962C8B-B14F-4D97-AF65-F5344CB8AC3E}">
        <p14:creationId xmlns:p14="http://schemas.microsoft.com/office/powerpoint/2010/main" val="127049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endParaRPr lang="en-GB"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Tree>
    <p:extLst>
      <p:ext uri="{BB962C8B-B14F-4D97-AF65-F5344CB8AC3E}">
        <p14:creationId xmlns:p14="http://schemas.microsoft.com/office/powerpoint/2010/main" val="329501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endParaRPr lang="en-GB" dirty="0"/>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8954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endParaRPr lang="en-GB" dirty="0"/>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162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a:p>
        </p:txBody>
      </p:sp>
    </p:spTree>
    <p:extLst>
      <p:ext uri="{BB962C8B-B14F-4D97-AF65-F5344CB8AC3E}">
        <p14:creationId xmlns:p14="http://schemas.microsoft.com/office/powerpoint/2010/main" val="46075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endParaRPr lang="en-GB" dirty="0"/>
          </a:p>
        </p:txBody>
      </p:sp>
    </p:spTree>
    <p:extLst>
      <p:ext uri="{BB962C8B-B14F-4D97-AF65-F5344CB8AC3E}">
        <p14:creationId xmlns:p14="http://schemas.microsoft.com/office/powerpoint/2010/main" val="3203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7"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20"/>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9" name="Tijdelijke aanduiding voor afbeelding 24"/>
          <p:cNvSpPr>
            <a:spLocks noGrp="1" noChangeAspect="1"/>
          </p:cNvSpPr>
          <p:nvPr>
            <p:ph type="pic" sz="quarter" idx="21"/>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0"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1" name="Titel 10"/>
          <p:cNvSpPr>
            <a:spLocks noGrp="1"/>
          </p:cNvSpPr>
          <p:nvPr>
            <p:ph type="title"/>
          </p:nvPr>
        </p:nvSpPr>
        <p:spPr>
          <a:xfrm>
            <a:off x="491642" y="230187"/>
            <a:ext cx="8442796" cy="838800"/>
          </a:xfrm>
        </p:spPr>
        <p:txBody>
          <a:bodyPr/>
          <a:lstStyle/>
          <a:p>
            <a:r>
              <a:rPr lang="en-GB"/>
              <a:t>Klik om de stijl te bewerken</a:t>
            </a:r>
            <a:endParaRPr lang="en-GB" dirty="0"/>
          </a:p>
        </p:txBody>
      </p:sp>
      <p:sp>
        <p:nvSpPr>
          <p:cNvPr id="14" name="Tijdelijke aanduiding voor tekst 4"/>
          <p:cNvSpPr>
            <a:spLocks noGrp="1"/>
          </p:cNvSpPr>
          <p:nvPr>
            <p:ph type="body" sz="quarter" idx="22"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476251"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Datum, Auteursnaam</a:t>
            </a:r>
            <a:endParaRPr kumimoji="0" lang="en-GB" sz="1800" b="0" i="0" u="none" strike="noStrike" kern="0" cap="none" spc="0" normalizeH="0" baseline="0" noProof="0" dirty="0">
              <a:ln>
                <a:noFill/>
              </a:ln>
              <a:solidFill>
                <a:srgbClr val="FFFFFF"/>
              </a:solidFill>
              <a:effectLst/>
              <a:uLnTx/>
              <a:uFillTx/>
            </a:endParaRPr>
          </a:p>
        </p:txBody>
      </p:sp>
      <p:sp>
        <p:nvSpPr>
          <p:cNvPr id="13" name="Rechthoek 12"/>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000" dirty="0">
                <a:solidFill>
                  <a:schemeClr val="accent3"/>
                </a:solidFill>
              </a:rPr>
              <a:t>Space</a:t>
            </a:r>
            <a:r>
              <a:rPr lang="en-GB" sz="1000" baseline="0" dirty="0">
                <a:solidFill>
                  <a:schemeClr val="accent3"/>
                </a:solidFill>
              </a:rPr>
              <a:t> for partner logo’s </a:t>
            </a:r>
            <a:br>
              <a:rPr lang="en-GB" sz="1000" baseline="0" dirty="0">
                <a:solidFill>
                  <a:schemeClr val="accent3"/>
                </a:solidFill>
              </a:rPr>
            </a:br>
            <a:r>
              <a:rPr lang="en-GB" sz="800" baseline="0" dirty="0">
                <a:solidFill>
                  <a:schemeClr val="accent3"/>
                </a:solidFill>
              </a:rPr>
              <a:t>(place a white shape behind the logo’s to hide this text and border)</a:t>
            </a:r>
            <a:endParaRPr lang="en-GB" sz="800" dirty="0">
              <a:solidFill>
                <a:schemeClr val="accent3"/>
              </a:solidFill>
            </a:endParaRPr>
          </a:p>
        </p:txBody>
      </p:sp>
    </p:spTree>
    <p:extLst>
      <p:ext uri="{BB962C8B-B14F-4D97-AF65-F5344CB8AC3E}">
        <p14:creationId xmlns:p14="http://schemas.microsoft.com/office/powerpoint/2010/main" val="386451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3" cstate="prin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vert="horz" wrap="square" lIns="18000" tIns="0" rIns="91440" bIns="324000" numCol="1" anchor="t" anchorCtr="0" compatLnSpc="1">
            <a:prstTxWarp prst="textNoShape">
              <a:avLst/>
            </a:prstTxWarp>
            <a:spAutoFit/>
          </a:bodyPr>
          <a:lstStyle/>
          <a:p>
            <a:pPr lvl="0"/>
            <a:r>
              <a:rPr lang="en-GB"/>
              <a:t>Klik om de stijl te bewerken</a:t>
            </a:r>
            <a:endParaRPr lang="en-GB" dirty="0"/>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a:t>Klik</a:t>
            </a:r>
            <a:r>
              <a:rPr lang="en-GB" dirty="0"/>
              <a:t> </a:t>
            </a:r>
            <a:r>
              <a:rPr lang="en-GB" dirty="0" err="1"/>
              <a:t>om</a:t>
            </a:r>
            <a:r>
              <a:rPr lang="en-GB" dirty="0"/>
              <a:t>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a:p>
            <a:pPr lvl="4"/>
            <a:endParaRPr lang="en-GB" dirty="0"/>
          </a:p>
        </p:txBody>
      </p:sp>
      <p:sp>
        <p:nvSpPr>
          <p:cNvPr id="7" name="Rectangle 6"/>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8" name="TextBox 7"/>
          <p:cNvSpPr txBox="1"/>
          <p:nvPr userDrawn="1"/>
        </p:nvSpPr>
        <p:spPr>
          <a:xfrm>
            <a:off x="1016518" y="6141730"/>
            <a:ext cx="7070651" cy="553998"/>
          </a:xfrm>
          <a:prstGeom prst="rect">
            <a:avLst/>
          </a:prstGeom>
          <a:noFill/>
        </p:spPr>
        <p:txBody>
          <a:bodyPr wrap="square" rtlCol="0">
            <a:spAutoFit/>
          </a:bodyPr>
          <a:lstStyle/>
          <a:p>
            <a:pPr>
              <a:lnSpc>
                <a:spcPts val="1800"/>
              </a:lnSpc>
            </a:pPr>
            <a:r>
              <a:rPr lang="en-GB" sz="1400" i="1" dirty="0">
                <a:solidFill>
                  <a:schemeClr val="accent6">
                    <a:lumMod val="50000"/>
                    <a:lumOff val="50000"/>
                  </a:schemeClr>
                </a:solidFill>
                <a:latin typeface="Calibri" panose="020F0502020204030204" pitchFamily="34" charset="0"/>
              </a:rPr>
              <a:t>Module 2.2 Monitoring activity data for forests remaining forests (incl. forest degradation)</a:t>
            </a:r>
            <a:endParaRPr lang="en-US" sz="1400" i="1" dirty="0">
              <a:solidFill>
                <a:schemeClr val="accent6">
                  <a:lumMod val="50000"/>
                  <a:lumOff val="50000"/>
                </a:schemeClr>
              </a:solidFill>
              <a:latin typeface="Calibri" panose="020F0502020204030204" pitchFamily="34" charset="0"/>
            </a:endParaRPr>
          </a:p>
          <a:p>
            <a:pPr marL="0" marR="0" indent="0" algn="l" defTabSz="914400" rtl="0" eaLnBrk="1" fontAlgn="base" latinLnBrk="0" hangingPunct="1">
              <a:lnSpc>
                <a:spcPts val="1800"/>
              </a:lnSpc>
              <a:spcBef>
                <a:spcPct val="0"/>
              </a:spcBef>
              <a:spcAft>
                <a:spcPct val="0"/>
              </a:spcAft>
              <a:buClrTx/>
              <a:buSzTx/>
              <a:buFontTx/>
              <a:buNone/>
              <a:tabLst/>
              <a:defRPr/>
            </a:pPr>
            <a:r>
              <a:rPr lang="en-GB" sz="1400" i="1" dirty="0">
                <a:solidFill>
                  <a:schemeClr val="accent6">
                    <a:lumMod val="50000"/>
                    <a:lumOff val="50000"/>
                  </a:schemeClr>
                </a:solidFill>
                <a:latin typeface="Calibri" panose="020F0502020204030204" pitchFamily="34" charset="0"/>
              </a:rPr>
              <a:t>REDD+ training materials by GOFC-GOLD, Wageningen University, World Bank FCPF</a:t>
            </a:r>
          </a:p>
        </p:txBody>
      </p:sp>
      <p:sp>
        <p:nvSpPr>
          <p:cNvPr id="9" name="Chevron 8"/>
          <p:cNvSpPr/>
          <p:nvPr userDrawn="1"/>
        </p:nvSpPr>
        <p:spPr>
          <a:xfrm>
            <a:off x="492412"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n-GB" sz="1200" dirty="0">
              <a:solidFill>
                <a:schemeClr val="accent2">
                  <a:lumMod val="75000"/>
                </a:schemeClr>
              </a:solidFill>
              <a:latin typeface="Verdana" pitchFamily="34" charset="0"/>
            </a:endParaRPr>
          </a:p>
        </p:txBody>
      </p:sp>
      <p:cxnSp>
        <p:nvCxnSpPr>
          <p:cNvPr id="11"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5" r:id="rId21"/>
  </p:sldLayoutIdLst>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21.xml"/><Relationship Id="rId7" Type="http://schemas.openxmlformats.org/officeDocument/2006/relationships/image" Target="../media/image39.wmf"/><Relationship Id="rId12"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3.png"/><Relationship Id="rId5" Type="http://schemas.openxmlformats.org/officeDocument/2006/relationships/image" Target="../media/image38.wmf"/><Relationship Id="rId10" Type="http://schemas.openxmlformats.org/officeDocument/2006/relationships/image" Target="../media/image42.png"/><Relationship Id="rId4" Type="http://schemas.openxmlformats.org/officeDocument/2006/relationships/oleObject" Target="../embeddings/oleObject1.bin"/><Relationship Id="rId9" Type="http://schemas.openxmlformats.org/officeDocument/2006/relationships/image" Target="../media/image41.png"/><Relationship Id="rId1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winrock.org/wp-content/uploads/2016/03/Pearson-et-al-2014-Logging.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link.springer.com/article/10.1186/s13021-017-0072-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1171322"/>
          </a:xfrm>
        </p:spPr>
        <p:txBody>
          <a:bodyPr/>
          <a:lstStyle/>
          <a:p>
            <a:r>
              <a:rPr lang="en-US" sz="2800" dirty="0"/>
              <a:t>Module </a:t>
            </a:r>
            <a:r>
              <a:rPr lang="en-GB" sz="2800" dirty="0"/>
              <a:t>2.2 Monitoring activity data for forests remaining forests (incl. forest degradation)</a:t>
            </a:r>
            <a:endParaRPr lang="en-US" sz="2800" dirty="0"/>
          </a:p>
        </p:txBody>
      </p:sp>
      <p:pic>
        <p:nvPicPr>
          <p:cNvPr id="8" name="Picture 1" descr="C:\Users\Eigenaar\Pictures\2012\Indonesie_2012\Vila Botani 2\forest degradation - Erika.jpg"/>
          <p:cNvPicPr>
            <a:picLocks noChangeAspect="1" noChangeArrowheads="1"/>
          </p:cNvPicPr>
          <p:nvPr/>
        </p:nvPicPr>
        <p:blipFill>
          <a:blip r:embed="rId2" cstate="print"/>
          <a:srcRect/>
          <a:stretch>
            <a:fillRect/>
          </a:stretch>
        </p:blipFill>
        <p:spPr bwMode="auto">
          <a:xfrm>
            <a:off x="6353299" y="3585828"/>
            <a:ext cx="2548742" cy="1911557"/>
          </a:xfrm>
          <a:prstGeom prst="rect">
            <a:avLst/>
          </a:prstGeom>
          <a:noFill/>
        </p:spPr>
      </p:pic>
      <p:pic>
        <p:nvPicPr>
          <p:cNvPr id="9" name="Afbeelding 5" descr="subsistance agriculture - erika.jpg"/>
          <p:cNvPicPr>
            <a:picLocks noChangeAspect="1"/>
          </p:cNvPicPr>
          <p:nvPr/>
        </p:nvPicPr>
        <p:blipFill>
          <a:blip r:embed="rId3" cstate="print"/>
          <a:stretch>
            <a:fillRect/>
          </a:stretch>
        </p:blipFill>
        <p:spPr>
          <a:xfrm>
            <a:off x="6352806" y="1568540"/>
            <a:ext cx="2549236" cy="1911927"/>
          </a:xfrm>
          <a:prstGeom prst="rect">
            <a:avLst/>
          </a:prstGeom>
        </p:spPr>
      </p:pic>
      <p:sp>
        <p:nvSpPr>
          <p:cNvPr id="6" name="Rectangle 5"/>
          <p:cNvSpPr/>
          <p:nvPr/>
        </p:nvSpPr>
        <p:spPr>
          <a:xfrm>
            <a:off x="142874" y="5762625"/>
            <a:ext cx="8780585" cy="8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10" name="Picture 9"/>
          <p:cNvPicPr>
            <a:picLocks/>
          </p:cNvPicPr>
          <p:nvPr/>
        </p:nvPicPr>
        <p:blipFill rotWithShape="1">
          <a:blip r:embed="rId4" cstate="print">
            <a:extLst>
              <a:ext uri="{28A0092B-C50C-407E-A947-70E740481C1C}">
                <a14:useLocalDpi xmlns:a14="http://schemas.microsoft.com/office/drawing/2010/main" val="0"/>
              </a:ext>
            </a:extLst>
          </a:blip>
          <a:srcRect t="90547" r="65233"/>
          <a:stretch/>
        </p:blipFill>
        <p:spPr bwMode="hidden">
          <a:xfrm>
            <a:off x="0" y="6209732"/>
            <a:ext cx="3179135" cy="648267"/>
          </a:xfrm>
          <a:prstGeom prst="rect">
            <a:avLst/>
          </a:prstGeom>
        </p:spPr>
      </p:pic>
      <p:pic>
        <p:nvPicPr>
          <p:cNvPr id="11" name="Picture 10" descr="GOFC-Gold Tray cover only 2010_200dpi"/>
          <p:cNvPicPr/>
          <p:nvPr/>
        </p:nvPicPr>
        <p:blipFill>
          <a:blip r:embed="rId5" cstate="print"/>
          <a:srcRect l="20703" t="85967" r="20917" b="3633"/>
          <a:stretch>
            <a:fillRect/>
          </a:stretch>
        </p:blipFill>
        <p:spPr bwMode="auto">
          <a:xfrm>
            <a:off x="3117735" y="6209732"/>
            <a:ext cx="2543690" cy="451715"/>
          </a:xfrm>
          <a:prstGeom prst="rect">
            <a:avLst/>
          </a:prstGeom>
          <a:noFill/>
          <a:ln w="9525">
            <a:noFill/>
            <a:miter lim="800000"/>
            <a:headEnd/>
            <a:tailEnd/>
          </a:ln>
        </p:spPr>
      </p:pic>
      <p:pic>
        <p:nvPicPr>
          <p:cNvPr id="12" name="Afbeelding 11" descr="logo_WB FCPF.gif"/>
          <p:cNvPicPr>
            <a:picLocks noChangeAspect="1"/>
          </p:cNvPicPr>
          <p:nvPr/>
        </p:nvPicPr>
        <p:blipFill>
          <a:blip r:embed="rId6" cstate="print"/>
          <a:stretch>
            <a:fillRect/>
          </a:stretch>
        </p:blipFill>
        <p:spPr>
          <a:xfrm>
            <a:off x="6022523" y="5994951"/>
            <a:ext cx="972687" cy="710810"/>
          </a:xfrm>
          <a:prstGeom prst="rect">
            <a:avLst/>
          </a:prstGeom>
        </p:spPr>
      </p:pic>
      <p:cxnSp>
        <p:nvCxnSpPr>
          <p:cNvPr id="13" name="Rechte verbindingslijn 8"/>
          <p:cNvCxnSpPr/>
          <p:nvPr/>
        </p:nvCxnSpPr>
        <p:spPr>
          <a:xfrm>
            <a:off x="374177" y="5851763"/>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flipH="1">
            <a:off x="7134224" y="5528836"/>
            <a:ext cx="1727943" cy="323165"/>
          </a:xfrm>
          <a:prstGeom prst="rect">
            <a:avLst/>
          </a:prstGeom>
          <a:noFill/>
        </p:spPr>
        <p:txBody>
          <a:bodyPr wrap="square" rtlCol="0">
            <a:spAutoFit/>
          </a:bodyPr>
          <a:lstStyle/>
          <a:p>
            <a:pPr>
              <a:lnSpc>
                <a:spcPts val="1800"/>
              </a:lnSpc>
            </a:pPr>
            <a:r>
              <a:rPr lang="en-GB" sz="1200" dirty="0">
                <a:latin typeface="Verdana" pitchFamily="34" charset="0"/>
              </a:rPr>
              <a:t>V1, May 2015 </a:t>
            </a:r>
          </a:p>
        </p:txBody>
      </p:sp>
      <p:pic>
        <p:nvPicPr>
          <p:cNvPr id="15" name="Picture 14"/>
          <p:cNvPicPr>
            <a:picLocks noChangeAspect="1"/>
          </p:cNvPicPr>
          <p:nvPr/>
        </p:nvPicPr>
        <p:blipFill>
          <a:blip r:embed="rId7"/>
          <a:stretch>
            <a:fillRect/>
          </a:stretch>
        </p:blipFill>
        <p:spPr>
          <a:xfrm>
            <a:off x="7363042" y="6080676"/>
            <a:ext cx="1499126" cy="440638"/>
          </a:xfrm>
          <a:prstGeom prst="rect">
            <a:avLst/>
          </a:prstGeom>
          <a:ln>
            <a:solidFill>
              <a:srgbClr val="000000"/>
            </a:solidFill>
          </a:ln>
        </p:spPr>
      </p:pic>
      <p:sp>
        <p:nvSpPr>
          <p:cNvPr id="16" name="Rectangle 15"/>
          <p:cNvSpPr/>
          <p:nvPr/>
        </p:nvSpPr>
        <p:spPr>
          <a:xfrm>
            <a:off x="7276666" y="6479523"/>
            <a:ext cx="1720343" cy="261610"/>
          </a:xfrm>
          <a:prstGeom prst="rect">
            <a:avLst/>
          </a:prstGeom>
        </p:spPr>
        <p:txBody>
          <a:bodyPr wrap="none">
            <a:spAutoFit/>
          </a:bodyPr>
          <a:lstStyle/>
          <a:p>
            <a:r>
              <a:rPr lang="en-GB" sz="1100" dirty="0">
                <a:solidFill>
                  <a:schemeClr val="accent6"/>
                </a:solidFill>
              </a:rPr>
              <a:t>Creative Commons License</a:t>
            </a:r>
          </a:p>
        </p:txBody>
      </p:sp>
      <p:sp>
        <p:nvSpPr>
          <p:cNvPr id="7" name="Tijdelijke aanduiding voor tekst 6"/>
          <p:cNvSpPr>
            <a:spLocks noGrp="1"/>
          </p:cNvSpPr>
          <p:nvPr>
            <p:ph type="body" sz="quarter" idx="10"/>
          </p:nvPr>
        </p:nvSpPr>
        <p:spPr>
          <a:xfrm>
            <a:off x="421196" y="1408031"/>
            <a:ext cx="5955853" cy="4357046"/>
          </a:xfrm>
        </p:spPr>
        <p:txBody>
          <a:bodyPr/>
          <a:lstStyle/>
          <a:p>
            <a:pPr>
              <a:lnSpc>
                <a:spcPct val="100000"/>
              </a:lnSpc>
              <a:buNone/>
            </a:pPr>
            <a:r>
              <a:rPr lang="en-US" sz="1600" i="1" dirty="0"/>
              <a:t>Module developers:</a:t>
            </a:r>
          </a:p>
          <a:p>
            <a:pPr lvl="1" indent="-531813">
              <a:lnSpc>
                <a:spcPct val="100000"/>
              </a:lnSpc>
              <a:buNone/>
            </a:pPr>
            <a:r>
              <a:rPr lang="en-US" sz="1400" dirty="0"/>
              <a:t>Carlos Souza, Imazon</a:t>
            </a:r>
          </a:p>
          <a:p>
            <a:pPr lvl="1" indent="-531813">
              <a:lnSpc>
                <a:spcPct val="100000"/>
              </a:lnSpc>
              <a:buNone/>
            </a:pPr>
            <a:r>
              <a:rPr lang="en-US" sz="1400" dirty="0"/>
              <a:t>Sandra Brown, Winrock International</a:t>
            </a:r>
          </a:p>
          <a:p>
            <a:pPr marL="457200" lvl="1" indent="0">
              <a:lnSpc>
                <a:spcPct val="100000"/>
              </a:lnSpc>
              <a:buNone/>
            </a:pPr>
            <a:r>
              <a:rPr lang="en-US" sz="1400" dirty="0"/>
              <a:t>Jukka Miettinen, European Commission (</a:t>
            </a:r>
            <a:r>
              <a:rPr lang="en-GB" sz="1400" dirty="0"/>
              <a:t>EC)–Joint Research Centre (JRC)</a:t>
            </a:r>
            <a:endParaRPr lang="en-US" sz="1400" dirty="0"/>
          </a:p>
          <a:p>
            <a:pPr lvl="1" indent="-531813">
              <a:lnSpc>
                <a:spcPct val="100000"/>
              </a:lnSpc>
              <a:buNone/>
            </a:pPr>
            <a:r>
              <a:rPr lang="en-US" sz="1400" dirty="0"/>
              <a:t>Frédéric Achard, </a:t>
            </a:r>
            <a:r>
              <a:rPr lang="en-GB" sz="1400" dirty="0"/>
              <a:t>EC–JRC</a:t>
            </a:r>
            <a:endParaRPr lang="en-US" sz="1400" dirty="0"/>
          </a:p>
          <a:p>
            <a:pPr lvl="1" indent="-531813">
              <a:lnSpc>
                <a:spcPct val="100000"/>
              </a:lnSpc>
              <a:spcBef>
                <a:spcPts val="0"/>
              </a:spcBef>
              <a:buNone/>
            </a:pPr>
            <a:r>
              <a:rPr lang="en-US" sz="1400" dirty="0"/>
              <a:t>Martin Herold, Wageningen University</a:t>
            </a:r>
            <a:br>
              <a:rPr lang="en-US" sz="1400" dirty="0"/>
            </a:br>
            <a:endParaRPr lang="en-US" sz="1400" dirty="0"/>
          </a:p>
          <a:p>
            <a:pPr>
              <a:lnSpc>
                <a:spcPct val="100000"/>
              </a:lnSpc>
              <a:spcBef>
                <a:spcPts val="1000"/>
              </a:spcBef>
              <a:buNone/>
            </a:pPr>
            <a:r>
              <a:rPr lang="en-US" sz="1600" i="1" dirty="0"/>
              <a:t>After the course the participants should be able to:</a:t>
            </a:r>
          </a:p>
          <a:p>
            <a:pPr lvl="0">
              <a:spcBef>
                <a:spcPts val="1000"/>
              </a:spcBef>
              <a:buFont typeface="Arial" pitchFamily="34" charset="0"/>
              <a:buChar char="•"/>
            </a:pPr>
            <a:r>
              <a:rPr lang="en-GB" sz="1600" dirty="0"/>
              <a:t>Describe different types of forest degradation and </a:t>
            </a:r>
            <a:br>
              <a:rPr lang="en-GB" sz="1600" dirty="0"/>
            </a:br>
            <a:r>
              <a:rPr lang="en-GB" sz="1600" dirty="0"/>
              <a:t>the approaches to monitor degradation</a:t>
            </a:r>
            <a:endParaRPr lang="nl-NL" sz="1600" dirty="0"/>
          </a:p>
          <a:p>
            <a:pPr lvl="0">
              <a:spcBef>
                <a:spcPts val="1000"/>
              </a:spcBef>
              <a:buFont typeface="Arial" pitchFamily="34" charset="0"/>
              <a:buChar char="•"/>
            </a:pPr>
            <a:r>
              <a:rPr lang="en-GB" sz="1600" dirty="0"/>
              <a:t>Map and </a:t>
            </a:r>
            <a:r>
              <a:rPr lang="en-US" sz="1600" dirty="0"/>
              <a:t>analyze</a:t>
            </a:r>
            <a:r>
              <a:rPr lang="en-GB" sz="1600" dirty="0"/>
              <a:t> various forest degradation processes using ground surveys and the remote sensing tools provided in the module</a:t>
            </a:r>
            <a:endParaRPr lang="nl-NL" sz="1600" dirty="0"/>
          </a:p>
          <a:p>
            <a:pPr>
              <a:lnSpc>
                <a:spcPct val="100000"/>
              </a:lnSpc>
              <a:buNone/>
            </a:pP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895975"/>
            <a:ext cx="914400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el 1"/>
          <p:cNvSpPr>
            <a:spLocks noGrp="1"/>
          </p:cNvSpPr>
          <p:nvPr>
            <p:ph type="title"/>
          </p:nvPr>
        </p:nvSpPr>
        <p:spPr>
          <a:xfrm>
            <a:off x="457200" y="71438"/>
            <a:ext cx="8229600" cy="768350"/>
          </a:xfrm>
        </p:spPr>
        <p:txBody>
          <a:bodyPr rtlCol="0">
            <a:normAutofit fontScale="90000"/>
          </a:bodyPr>
          <a:lstStyle/>
          <a:p>
            <a:pPr eaLnBrk="1" fontAlgn="auto" hangingPunct="1">
              <a:spcAft>
                <a:spcPts val="0"/>
              </a:spcAft>
              <a:defRPr/>
            </a:pPr>
            <a:r>
              <a:rPr lang="en-GB" dirty="0"/>
              <a:t>Forest degradation &amp; impact on carbon stocks </a:t>
            </a:r>
          </a:p>
        </p:txBody>
      </p:sp>
      <p:cxnSp>
        <p:nvCxnSpPr>
          <p:cNvPr id="4" name="Gerade Verbindung mit Pfeil 3"/>
          <p:cNvCxnSpPr/>
          <p:nvPr/>
        </p:nvCxnSpPr>
        <p:spPr>
          <a:xfrm>
            <a:off x="885999" y="6515122"/>
            <a:ext cx="7521575" cy="1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316" name="Textfeld 6"/>
          <p:cNvSpPr txBox="1">
            <a:spLocks noChangeArrowheads="1"/>
          </p:cNvSpPr>
          <p:nvPr/>
        </p:nvSpPr>
        <p:spPr bwMode="auto">
          <a:xfrm>
            <a:off x="3886374" y="653645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solidFill>
                  <a:srgbClr val="000000"/>
                </a:solidFill>
                <a:latin typeface="Calibri" pitchFamily="34" charset="0"/>
              </a:rPr>
              <a:t>Time</a:t>
            </a:r>
          </a:p>
        </p:txBody>
      </p:sp>
      <p:sp>
        <p:nvSpPr>
          <p:cNvPr id="13317" name="Textfeld 9"/>
          <p:cNvSpPr txBox="1">
            <a:spLocks noChangeArrowheads="1"/>
          </p:cNvSpPr>
          <p:nvPr/>
        </p:nvSpPr>
        <p:spPr bwMode="auto">
          <a:xfrm rot="-5400000">
            <a:off x="-1328502" y="3367327"/>
            <a:ext cx="376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solidFill>
                  <a:srgbClr val="000000"/>
                </a:solidFill>
                <a:latin typeface="Calibri" pitchFamily="34" charset="0"/>
              </a:rPr>
              <a:t>Carbon stock (aboveground)</a:t>
            </a:r>
          </a:p>
        </p:txBody>
      </p:sp>
      <p:cxnSp>
        <p:nvCxnSpPr>
          <p:cNvPr id="14" name="Gewinkelte Verbindung 13"/>
          <p:cNvCxnSpPr/>
          <p:nvPr/>
        </p:nvCxnSpPr>
        <p:spPr>
          <a:xfrm rot="16200000" flipH="1">
            <a:off x="-1139651" y="3775097"/>
            <a:ext cx="4643438" cy="550862"/>
          </a:xfrm>
          <a:prstGeom prst="bentConnector3">
            <a:avLst>
              <a:gd name="adj1" fmla="val -238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19" name="Textfeld 25"/>
          <p:cNvSpPr txBox="1">
            <a:spLocks noChangeArrowheads="1"/>
          </p:cNvSpPr>
          <p:nvPr/>
        </p:nvSpPr>
        <p:spPr bwMode="auto">
          <a:xfrm rot="-5400000">
            <a:off x="356568" y="2474141"/>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solidFill>
                  <a:srgbClr val="000000"/>
                </a:solidFill>
                <a:latin typeface="Calibri" pitchFamily="34" charset="0"/>
              </a:rPr>
              <a:t>Primary forest</a:t>
            </a:r>
          </a:p>
        </p:txBody>
      </p:sp>
      <p:grpSp>
        <p:nvGrpSpPr>
          <p:cNvPr id="3" name="Gruppieren 38"/>
          <p:cNvGrpSpPr>
            <a:grpSpLocks/>
          </p:cNvGrpSpPr>
          <p:nvPr/>
        </p:nvGrpSpPr>
        <p:grpSpPr bwMode="auto">
          <a:xfrm>
            <a:off x="1457499" y="6075384"/>
            <a:ext cx="7235825" cy="368300"/>
            <a:chOff x="1785918" y="5702874"/>
            <a:chExt cx="6306912" cy="369332"/>
          </a:xfrm>
        </p:grpSpPr>
        <p:cxnSp>
          <p:nvCxnSpPr>
            <p:cNvPr id="23" name="Gerade Verbindung 22"/>
            <p:cNvCxnSpPr/>
            <p:nvPr/>
          </p:nvCxnSpPr>
          <p:spPr>
            <a:xfrm>
              <a:off x="1785918" y="6000569"/>
              <a:ext cx="5929162"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64" name="Textfeld 26"/>
            <p:cNvSpPr txBox="1">
              <a:spLocks noChangeArrowheads="1"/>
            </p:cNvSpPr>
            <p:nvPr/>
          </p:nvSpPr>
          <p:spPr bwMode="auto">
            <a:xfrm>
              <a:off x="6378317" y="5702874"/>
              <a:ext cx="1714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000000"/>
                  </a:solidFill>
                  <a:latin typeface="Calibri" pitchFamily="34" charset="0"/>
                </a:rPr>
                <a:t>Deforestation</a:t>
              </a:r>
              <a:endParaRPr lang="de-DE" altLang="en-US">
                <a:solidFill>
                  <a:srgbClr val="000000"/>
                </a:solidFill>
                <a:latin typeface="Calibri" pitchFamily="34" charset="0"/>
              </a:endParaRPr>
            </a:p>
          </p:txBody>
        </p:sp>
      </p:grpSp>
      <p:grpSp>
        <p:nvGrpSpPr>
          <p:cNvPr id="6" name="Gruppieren 114"/>
          <p:cNvGrpSpPr>
            <a:grpSpLocks/>
          </p:cNvGrpSpPr>
          <p:nvPr/>
        </p:nvGrpSpPr>
        <p:grpSpPr bwMode="auto">
          <a:xfrm>
            <a:off x="1457499" y="4586309"/>
            <a:ext cx="6664325" cy="369888"/>
            <a:chOff x="1765550" y="4000504"/>
            <a:chExt cx="6664102" cy="369332"/>
          </a:xfrm>
        </p:grpSpPr>
        <p:cxnSp>
          <p:nvCxnSpPr>
            <p:cNvPr id="24" name="Gerade Verbindung 23"/>
            <p:cNvCxnSpPr/>
            <p:nvPr/>
          </p:nvCxnSpPr>
          <p:spPr>
            <a:xfrm flipV="1">
              <a:off x="1765550" y="4285824"/>
              <a:ext cx="6664102" cy="12681"/>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362" name="Textfeld 27"/>
            <p:cNvSpPr txBox="1">
              <a:spLocks noChangeArrowheads="1"/>
            </p:cNvSpPr>
            <p:nvPr/>
          </p:nvSpPr>
          <p:spPr bwMode="auto">
            <a:xfrm>
              <a:off x="6072198" y="4000504"/>
              <a:ext cx="1714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984807"/>
                  </a:solidFill>
                  <a:latin typeface="Calibri" pitchFamily="34" charset="0"/>
                </a:rPr>
                <a:t>Agroforestry</a:t>
              </a:r>
              <a:endParaRPr lang="de-DE" altLang="en-US">
                <a:solidFill>
                  <a:srgbClr val="984807"/>
                </a:solidFill>
                <a:latin typeface="Calibri" pitchFamily="34" charset="0"/>
              </a:endParaRPr>
            </a:p>
          </p:txBody>
        </p:sp>
      </p:grpSp>
      <p:grpSp>
        <p:nvGrpSpPr>
          <p:cNvPr id="7" name="Gruppieren 116"/>
          <p:cNvGrpSpPr>
            <a:grpSpLocks/>
          </p:cNvGrpSpPr>
          <p:nvPr/>
        </p:nvGrpSpPr>
        <p:grpSpPr bwMode="auto">
          <a:xfrm>
            <a:off x="1457499" y="2228872"/>
            <a:ext cx="6664325" cy="1643062"/>
            <a:chOff x="1765550" y="1643050"/>
            <a:chExt cx="6664102" cy="1643074"/>
          </a:xfrm>
        </p:grpSpPr>
        <p:grpSp>
          <p:nvGrpSpPr>
            <p:cNvPr id="13352" name="Gruppieren 76"/>
            <p:cNvGrpSpPr>
              <a:grpSpLocks/>
            </p:cNvGrpSpPr>
            <p:nvPr/>
          </p:nvGrpSpPr>
          <p:grpSpPr bwMode="auto">
            <a:xfrm>
              <a:off x="1765550" y="1643050"/>
              <a:ext cx="6664102" cy="1643074"/>
              <a:chOff x="1785918" y="1857364"/>
              <a:chExt cx="6664102" cy="1643074"/>
            </a:xfrm>
          </p:grpSpPr>
          <p:cxnSp>
            <p:nvCxnSpPr>
              <p:cNvPr id="53" name="Gerade Verbindung 52"/>
              <p:cNvCxnSpPr/>
              <p:nvPr/>
            </p:nvCxnSpPr>
            <p:spPr>
              <a:xfrm flipV="1">
                <a:off x="1785918" y="185736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rot="5400000" flipH="1" flipV="1">
                <a:off x="3037601" y="2321710"/>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rot="5400000" flipH="1" flipV="1">
                <a:off x="4752044" y="2677313"/>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p:nvCxnSpPr>
            <p:spPr>
              <a:xfrm flipV="1">
                <a:off x="3500361" y="221455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p:nvCxnSpPr>
            <p:spPr>
              <a:xfrm rot="5400000" flipH="1" flipV="1">
                <a:off x="6466486" y="3034504"/>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flipV="1">
                <a:off x="5214803" y="257174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flipV="1">
                <a:off x="6929246" y="2928934"/>
                <a:ext cx="1520774"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353" name="Textfeld 79"/>
            <p:cNvSpPr txBox="1">
              <a:spLocks noChangeArrowheads="1"/>
            </p:cNvSpPr>
            <p:nvPr/>
          </p:nvSpPr>
          <p:spPr bwMode="auto">
            <a:xfrm rot="-1203763">
              <a:off x="3469716" y="1809823"/>
              <a:ext cx="2428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953735"/>
                  </a:solidFill>
                  <a:latin typeface="Calibri" pitchFamily="34" charset="0"/>
                </a:rPr>
                <a:t>Continuous logging</a:t>
              </a:r>
              <a:endParaRPr lang="de-DE" altLang="en-US">
                <a:solidFill>
                  <a:srgbClr val="953735"/>
                </a:solidFill>
                <a:latin typeface="Calibri" pitchFamily="34" charset="0"/>
              </a:endParaRPr>
            </a:p>
          </p:txBody>
        </p:sp>
      </p:grpSp>
      <p:grpSp>
        <p:nvGrpSpPr>
          <p:cNvPr id="9" name="Gruppieren 113"/>
          <p:cNvGrpSpPr>
            <a:grpSpLocks/>
          </p:cNvGrpSpPr>
          <p:nvPr/>
        </p:nvGrpSpPr>
        <p:grpSpPr bwMode="auto">
          <a:xfrm>
            <a:off x="1478137" y="4586309"/>
            <a:ext cx="6715125" cy="2001838"/>
            <a:chOff x="1785918" y="4000504"/>
            <a:chExt cx="6715172" cy="2001852"/>
          </a:xfrm>
        </p:grpSpPr>
        <p:grpSp>
          <p:nvGrpSpPr>
            <p:cNvPr id="13346" name="Gruppieren 47"/>
            <p:cNvGrpSpPr>
              <a:grpSpLocks/>
            </p:cNvGrpSpPr>
            <p:nvPr/>
          </p:nvGrpSpPr>
          <p:grpSpPr bwMode="auto">
            <a:xfrm>
              <a:off x="1785918" y="4000504"/>
              <a:ext cx="6715172" cy="2001852"/>
              <a:chOff x="1785918" y="3930654"/>
              <a:chExt cx="6715172" cy="2001852"/>
            </a:xfrm>
          </p:grpSpPr>
          <p:cxnSp>
            <p:nvCxnSpPr>
              <p:cNvPr id="36" name="Gerade Verbindung 35"/>
              <p:cNvCxnSpPr/>
              <p:nvPr/>
            </p:nvCxnSpPr>
            <p:spPr>
              <a:xfrm>
                <a:off x="1785918" y="5715016"/>
                <a:ext cx="6715172" cy="1588"/>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8" name="Rechtwinkliges Dreieck 37"/>
              <p:cNvSpPr/>
              <p:nvPr/>
            </p:nvSpPr>
            <p:spPr>
              <a:xfrm rot="16200000">
                <a:off x="3107520" y="3537745"/>
                <a:ext cx="1785950" cy="2571768"/>
              </a:xfrm>
              <a:prstGeom prst="rtTriangl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cxnSp>
            <p:nvCxnSpPr>
              <p:cNvPr id="43" name="Gerade Verbindung 42"/>
              <p:cNvCxnSpPr/>
              <p:nvPr/>
            </p:nvCxnSpPr>
            <p:spPr>
              <a:xfrm rot="10800000" flipH="1">
                <a:off x="2714611" y="5930918"/>
                <a:ext cx="2571768"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347" name="Textfeld 48"/>
            <p:cNvSpPr txBox="1">
              <a:spLocks noChangeArrowheads="1"/>
            </p:cNvSpPr>
            <p:nvPr/>
          </p:nvSpPr>
          <p:spPr bwMode="auto">
            <a:xfrm rot="-2152324">
              <a:off x="2887087" y="4895670"/>
              <a:ext cx="2143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403152"/>
                  </a:solidFill>
                  <a:latin typeface="Calibri" pitchFamily="34" charset="0"/>
                </a:rPr>
                <a:t>Shifting cultivation</a:t>
              </a:r>
              <a:endParaRPr lang="de-DE" altLang="en-US">
                <a:solidFill>
                  <a:srgbClr val="403152"/>
                </a:solidFill>
                <a:latin typeface="Calibri" pitchFamily="34" charset="0"/>
              </a:endParaRPr>
            </a:p>
          </p:txBody>
        </p:sp>
        <p:cxnSp>
          <p:nvCxnSpPr>
            <p:cNvPr id="101" name="Gerade Verbindung 100"/>
            <p:cNvCxnSpPr/>
            <p:nvPr/>
          </p:nvCxnSpPr>
          <p:spPr>
            <a:xfrm flipV="1">
              <a:off x="6072198" y="4071942"/>
              <a:ext cx="2357453" cy="1714512"/>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 name="Gerade Verbindung mit Pfeil 4"/>
          <p:cNvCxnSpPr/>
          <p:nvPr/>
        </p:nvCxnSpPr>
        <p:spPr>
          <a:xfrm rot="5400000" flipH="1" flipV="1">
            <a:off x="-1676226" y="3933847"/>
            <a:ext cx="5145087" cy="206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1" name="Gruppieren 138"/>
          <p:cNvGrpSpPr>
            <a:grpSpLocks/>
          </p:cNvGrpSpPr>
          <p:nvPr/>
        </p:nvGrpSpPr>
        <p:grpSpPr bwMode="auto">
          <a:xfrm>
            <a:off x="1478137" y="3008334"/>
            <a:ext cx="6643687" cy="3363913"/>
            <a:chOff x="1490887" y="2838580"/>
            <a:chExt cx="6643734" cy="3364360"/>
          </a:xfrm>
        </p:grpSpPr>
        <p:cxnSp>
          <p:nvCxnSpPr>
            <p:cNvPr id="84" name="Gerade Verbindung 83"/>
            <p:cNvCxnSpPr/>
            <p:nvPr/>
          </p:nvCxnSpPr>
          <p:spPr>
            <a:xfrm rot="5400000" flipH="1" flipV="1">
              <a:off x="2776577" y="4631111"/>
              <a:ext cx="3072221" cy="71439"/>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p:nvPr/>
          </p:nvCxnSpPr>
          <p:spPr>
            <a:xfrm rot="5400000" flipH="1" flipV="1">
              <a:off x="4169618" y="3238070"/>
              <a:ext cx="3072221" cy="285752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p:nvCxnSpPr>
          <p:spPr>
            <a:xfrm rot="5400000" flipH="1" flipV="1">
              <a:off x="5562660" y="4631111"/>
              <a:ext cx="3072221" cy="7143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p:cNvCxnSpPr/>
            <p:nvPr/>
          </p:nvCxnSpPr>
          <p:spPr>
            <a:xfrm rot="5400000" flipH="1" flipV="1">
              <a:off x="7027260" y="5095579"/>
              <a:ext cx="1143152" cy="107157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344" name="Textfeld 121"/>
            <p:cNvSpPr txBox="1">
              <a:spLocks noChangeArrowheads="1"/>
            </p:cNvSpPr>
            <p:nvPr/>
          </p:nvSpPr>
          <p:spPr bwMode="auto">
            <a:xfrm rot="-2892025">
              <a:off x="2353502" y="3725485"/>
              <a:ext cx="2143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F79646"/>
                  </a:solidFill>
                  <a:latin typeface="Calibri" pitchFamily="34" charset="0"/>
                </a:rPr>
                <a:t>Plantation forestry</a:t>
              </a:r>
              <a:endParaRPr lang="de-DE" altLang="en-US">
                <a:solidFill>
                  <a:srgbClr val="F79646"/>
                </a:solidFill>
                <a:latin typeface="Calibri" pitchFamily="34" charset="0"/>
              </a:endParaRPr>
            </a:p>
          </p:txBody>
        </p:sp>
        <p:cxnSp>
          <p:nvCxnSpPr>
            <p:cNvPr id="124" name="Gerade Verbindung 123"/>
            <p:cNvCxnSpPr/>
            <p:nvPr/>
          </p:nvCxnSpPr>
          <p:spPr>
            <a:xfrm rot="5400000" flipH="1" flipV="1">
              <a:off x="1383536" y="3238070"/>
              <a:ext cx="3072221" cy="285752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 name="Gruppieren 135"/>
          <p:cNvGrpSpPr>
            <a:grpSpLocks/>
          </p:cNvGrpSpPr>
          <p:nvPr/>
        </p:nvGrpSpPr>
        <p:grpSpPr bwMode="auto">
          <a:xfrm>
            <a:off x="1478137" y="3228997"/>
            <a:ext cx="6643687" cy="2216150"/>
            <a:chOff x="1785918" y="2643182"/>
            <a:chExt cx="6643734" cy="2215372"/>
          </a:xfrm>
        </p:grpSpPr>
        <p:grpSp>
          <p:nvGrpSpPr>
            <p:cNvPr id="13333" name="Gruppieren 133"/>
            <p:cNvGrpSpPr>
              <a:grpSpLocks/>
            </p:cNvGrpSpPr>
            <p:nvPr/>
          </p:nvGrpSpPr>
          <p:grpSpPr bwMode="auto">
            <a:xfrm>
              <a:off x="1785918" y="2713826"/>
              <a:ext cx="6643734" cy="2144728"/>
              <a:chOff x="1785918" y="2713826"/>
              <a:chExt cx="6643734" cy="2144728"/>
            </a:xfrm>
          </p:grpSpPr>
          <p:cxnSp>
            <p:nvCxnSpPr>
              <p:cNvPr id="81" name="Gerade Verbindung 80"/>
              <p:cNvCxnSpPr/>
              <p:nvPr/>
            </p:nvCxnSpPr>
            <p:spPr>
              <a:xfrm>
                <a:off x="1785918" y="2714594"/>
                <a:ext cx="2214578" cy="158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p:cNvCxnSpPr/>
              <p:nvPr/>
            </p:nvCxnSpPr>
            <p:spPr>
              <a:xfrm rot="5400000">
                <a:off x="3464904" y="3250186"/>
                <a:ext cx="1071186" cy="31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p:cNvCxnSpPr/>
              <p:nvPr/>
            </p:nvCxnSpPr>
            <p:spPr>
              <a:xfrm>
                <a:off x="4002084" y="3784193"/>
                <a:ext cx="1998676" cy="317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p:cNvCxnSpPr/>
              <p:nvPr/>
            </p:nvCxnSpPr>
            <p:spPr>
              <a:xfrm rot="5400000">
                <a:off x="5465167" y="4321373"/>
                <a:ext cx="1071187" cy="31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p:nvPr/>
            </p:nvCxnSpPr>
            <p:spPr>
              <a:xfrm flipV="1">
                <a:off x="6000760" y="4428492"/>
                <a:ext cx="2428892" cy="4284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334" name="Textfeld 134"/>
            <p:cNvSpPr txBox="1">
              <a:spLocks noChangeArrowheads="1"/>
            </p:cNvSpPr>
            <p:nvPr/>
          </p:nvSpPr>
          <p:spPr bwMode="auto">
            <a:xfrm>
              <a:off x="1785918" y="2643182"/>
              <a:ext cx="24288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C00000"/>
                  </a:solidFill>
                  <a:latin typeface="Calibri" pitchFamily="34" charset="0"/>
                </a:rPr>
                <a:t>Further disturbances:</a:t>
              </a:r>
            </a:p>
            <a:p>
              <a:pPr eaLnBrk="1" hangingPunct="1"/>
              <a:r>
                <a:rPr lang="en-US" altLang="en-US" dirty="0">
                  <a:solidFill>
                    <a:srgbClr val="C00000"/>
                  </a:solidFill>
                  <a:latin typeface="Calibri" pitchFamily="34" charset="0"/>
                </a:rPr>
                <a:t>Prevented regrowth,</a:t>
              </a:r>
            </a:p>
            <a:p>
              <a:pPr eaLnBrk="1" hangingPunct="1"/>
              <a:r>
                <a:rPr lang="en-US" altLang="en-US" dirty="0">
                  <a:solidFill>
                    <a:srgbClr val="C00000"/>
                  </a:solidFill>
                  <a:latin typeface="Calibri" pitchFamily="34" charset="0"/>
                </a:rPr>
                <a:t>fire/storm/pests</a:t>
              </a:r>
              <a:endParaRPr lang="de-DE" altLang="en-US" dirty="0">
                <a:solidFill>
                  <a:srgbClr val="C00000"/>
                </a:solidFill>
                <a:latin typeface="Calibri" pitchFamily="34" charset="0"/>
              </a:endParaRPr>
            </a:p>
          </p:txBody>
        </p:sp>
      </p:grpSp>
      <p:sp>
        <p:nvSpPr>
          <p:cNvPr id="137" name="Pfeil nach unten 136"/>
          <p:cNvSpPr/>
          <p:nvPr/>
        </p:nvSpPr>
        <p:spPr>
          <a:xfrm>
            <a:off x="1344787" y="1027134"/>
            <a:ext cx="285750" cy="500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3328" name="Textfeld 51"/>
          <p:cNvSpPr txBox="1">
            <a:spLocks noChangeArrowheads="1"/>
          </p:cNvSpPr>
          <p:nvPr/>
        </p:nvSpPr>
        <p:spPr bwMode="auto">
          <a:xfrm>
            <a:off x="1657349" y="843311"/>
            <a:ext cx="74961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en-GB" altLang="en-US" sz="1400" dirty="0">
                <a:solidFill>
                  <a:schemeClr val="bg2"/>
                </a:solidFill>
                <a:latin typeface="+mj-lt"/>
              </a:rPr>
              <a:t>Human-induced disturbance causes loss of forest: fire (</a:t>
            </a:r>
            <a:r>
              <a:rPr lang="en-GB" altLang="en-US" sz="1400" dirty="0">
                <a:solidFill>
                  <a:srgbClr val="FF0000"/>
                </a:solidFill>
                <a:latin typeface="+mj-lt"/>
              </a:rPr>
              <a:t>red line</a:t>
            </a:r>
            <a:r>
              <a:rPr lang="en-GB" altLang="en-US" sz="1400" dirty="0">
                <a:solidFill>
                  <a:schemeClr val="bg2"/>
                </a:solidFill>
                <a:latin typeface="+mj-lt"/>
              </a:rPr>
              <a:t>), clearing (</a:t>
            </a:r>
            <a:r>
              <a:rPr lang="en-GB" altLang="en-US" sz="1400" dirty="0">
                <a:solidFill>
                  <a:schemeClr val="accent4"/>
                </a:solidFill>
                <a:latin typeface="+mj-lt"/>
              </a:rPr>
              <a:t>orange</a:t>
            </a:r>
            <a:r>
              <a:rPr lang="en-GB" altLang="en-US" sz="1400" dirty="0">
                <a:solidFill>
                  <a:schemeClr val="bg2"/>
                </a:solidFill>
                <a:latin typeface="+mj-lt"/>
              </a:rPr>
              <a:t>), logging (</a:t>
            </a:r>
            <a:r>
              <a:rPr lang="en-GB" altLang="en-US" sz="1400" dirty="0">
                <a:solidFill>
                  <a:schemeClr val="bg1">
                    <a:lumMod val="50000"/>
                  </a:schemeClr>
                </a:solidFill>
                <a:latin typeface="+mj-lt"/>
              </a:rPr>
              <a:t>grey</a:t>
            </a:r>
            <a:r>
              <a:rPr lang="en-GB" altLang="en-US" sz="1400" dirty="0">
                <a:solidFill>
                  <a:schemeClr val="bg2"/>
                </a:solidFill>
                <a:latin typeface="+mj-lt"/>
              </a:rPr>
              <a:t>).</a:t>
            </a:r>
          </a:p>
          <a:p>
            <a:pPr marL="285750" indent="-285750" eaLnBrk="1" hangingPunct="1">
              <a:buFont typeface="Arial" panose="020B0604020202020204" pitchFamily="34" charset="0"/>
              <a:buChar char="•"/>
            </a:pPr>
            <a:r>
              <a:rPr lang="en-GB" altLang="en-US" sz="1400" dirty="0">
                <a:solidFill>
                  <a:schemeClr val="bg2"/>
                </a:solidFill>
                <a:latin typeface="+mj-lt"/>
              </a:rPr>
              <a:t>Forest degradation is mostly associated with logging (i.e., predatory or unplanned) and forest fires.</a:t>
            </a:r>
          </a:p>
          <a:p>
            <a:pPr marL="285750" indent="-285750" eaLnBrk="1" hangingPunct="1">
              <a:buFont typeface="Arial" panose="020B0604020202020204" pitchFamily="34" charset="0"/>
              <a:buChar char="•"/>
            </a:pPr>
            <a:r>
              <a:rPr lang="en-GB" altLang="en-US" sz="1400" dirty="0">
                <a:solidFill>
                  <a:schemeClr val="bg2"/>
                </a:solidFill>
                <a:latin typeface="+mj-lt"/>
              </a:rPr>
              <a:t>Shifting cultivation and plantation forestry balance out carbon stocks over time.</a:t>
            </a:r>
          </a:p>
        </p:txBody>
      </p:sp>
      <p:grpSp>
        <p:nvGrpSpPr>
          <p:cNvPr id="15" name="Gruppieren 62"/>
          <p:cNvGrpSpPr>
            <a:grpSpLocks/>
          </p:cNvGrpSpPr>
          <p:nvPr/>
        </p:nvGrpSpPr>
        <p:grpSpPr bwMode="auto">
          <a:xfrm>
            <a:off x="1470199" y="1971697"/>
            <a:ext cx="6843713" cy="4405312"/>
            <a:chOff x="1482437" y="1801091"/>
            <a:chExt cx="6843708" cy="4405745"/>
          </a:xfrm>
        </p:grpSpPr>
        <p:sp>
          <p:nvSpPr>
            <p:cNvPr id="13331" name="Textfeld 36"/>
            <p:cNvSpPr txBox="1">
              <a:spLocks noChangeArrowheads="1"/>
            </p:cNvSpPr>
            <p:nvPr/>
          </p:nvSpPr>
          <p:spPr bwMode="auto">
            <a:xfrm rot="-1073486">
              <a:off x="6182932" y="1943976"/>
              <a:ext cx="2143213"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4F6228"/>
                  </a:solidFill>
                  <a:latin typeface="Calibri" pitchFamily="34" charset="0"/>
                </a:rPr>
                <a:t>Natural regrowth</a:t>
              </a:r>
              <a:endParaRPr lang="de-DE" altLang="en-US">
                <a:solidFill>
                  <a:srgbClr val="4F6228"/>
                </a:solidFill>
                <a:latin typeface="Calibri" pitchFamily="34" charset="0"/>
              </a:endParaRPr>
            </a:p>
          </p:txBody>
        </p:sp>
        <p:sp>
          <p:nvSpPr>
            <p:cNvPr id="62" name="Freihandform 61"/>
            <p:cNvSpPr/>
            <p:nvPr/>
          </p:nvSpPr>
          <p:spPr>
            <a:xfrm>
              <a:off x="1482437" y="1801091"/>
              <a:ext cx="6497633" cy="4405745"/>
            </a:xfrm>
            <a:custGeom>
              <a:avLst/>
              <a:gdLst>
                <a:gd name="connsiteX0" fmla="*/ 0 w 6567055"/>
                <a:gd name="connsiteY0" fmla="*/ 4073236 h 4073236"/>
                <a:gd name="connsiteX1" fmla="*/ 1260764 w 6567055"/>
                <a:gd name="connsiteY1" fmla="*/ 3020291 h 4073236"/>
                <a:gd name="connsiteX2" fmla="*/ 3241964 w 6567055"/>
                <a:gd name="connsiteY2" fmla="*/ 1440873 h 4073236"/>
                <a:gd name="connsiteX3" fmla="*/ 4419600 w 6567055"/>
                <a:gd name="connsiteY3" fmla="*/ 692727 h 4073236"/>
                <a:gd name="connsiteX4" fmla="*/ 5597237 w 6567055"/>
                <a:gd name="connsiteY4" fmla="*/ 193964 h 4073236"/>
                <a:gd name="connsiteX5" fmla="*/ 6567055 w 6567055"/>
                <a:gd name="connsiteY5" fmla="*/ 0 h 40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7055" h="4073236">
                  <a:moveTo>
                    <a:pt x="0" y="4073236"/>
                  </a:moveTo>
                  <a:cubicBezTo>
                    <a:pt x="360218" y="3766127"/>
                    <a:pt x="720437" y="3459018"/>
                    <a:pt x="1260764" y="3020291"/>
                  </a:cubicBezTo>
                  <a:cubicBezTo>
                    <a:pt x="1801091" y="2581564"/>
                    <a:pt x="2715491" y="1828800"/>
                    <a:pt x="3241964" y="1440873"/>
                  </a:cubicBezTo>
                  <a:cubicBezTo>
                    <a:pt x="3768437" y="1052946"/>
                    <a:pt x="4027055" y="900545"/>
                    <a:pt x="4419600" y="692727"/>
                  </a:cubicBezTo>
                  <a:cubicBezTo>
                    <a:pt x="4812146" y="484909"/>
                    <a:pt x="5239328" y="309419"/>
                    <a:pt x="5597237" y="193964"/>
                  </a:cubicBezTo>
                  <a:cubicBezTo>
                    <a:pt x="5955146" y="78510"/>
                    <a:pt x="6261100" y="39255"/>
                    <a:pt x="6567055" y="0"/>
                  </a:cubicBezTo>
                </a:path>
              </a:pathLst>
            </a:cu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grpSp>
    </p:spTree>
    <p:extLst>
      <p:ext uri="{BB962C8B-B14F-4D97-AF65-F5344CB8AC3E}">
        <p14:creationId xmlns:p14="http://schemas.microsoft.com/office/powerpoint/2010/main" val="328528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US" dirty="0"/>
              <a:t>Important direct drivers of degradation</a:t>
            </a:r>
          </a:p>
        </p:txBody>
      </p:sp>
      <p:pic>
        <p:nvPicPr>
          <p:cNvPr id="15" name="Picture 14"/>
          <p:cNvPicPr>
            <a:picLocks noChangeAspect="1"/>
          </p:cNvPicPr>
          <p:nvPr/>
        </p:nvPicPr>
        <p:blipFill rotWithShape="1">
          <a:blip r:embed="rId3" cstate="print"/>
          <a:srcRect t="12522" b="2609"/>
          <a:stretch/>
        </p:blipFill>
        <p:spPr>
          <a:xfrm>
            <a:off x="299876" y="1862075"/>
            <a:ext cx="3102481" cy="3744395"/>
          </a:xfrm>
          <a:prstGeom prst="rect">
            <a:avLst/>
          </a:prstGeom>
        </p:spPr>
      </p:pic>
      <p:pic>
        <p:nvPicPr>
          <p:cNvPr id="16" name="Picture 15"/>
          <p:cNvPicPr>
            <a:picLocks noChangeAspect="1"/>
          </p:cNvPicPr>
          <p:nvPr/>
        </p:nvPicPr>
        <p:blipFill>
          <a:blip r:embed="rId4" cstate="print"/>
          <a:stretch>
            <a:fillRect/>
          </a:stretch>
        </p:blipFill>
        <p:spPr>
          <a:xfrm>
            <a:off x="2984969" y="3734272"/>
            <a:ext cx="2368771" cy="1249854"/>
          </a:xfrm>
          <a:prstGeom prst="rect">
            <a:avLst/>
          </a:prstGeom>
        </p:spPr>
      </p:pic>
      <p:sp>
        <p:nvSpPr>
          <p:cNvPr id="18" name="Rectangle 17"/>
          <p:cNvSpPr/>
          <p:nvPr/>
        </p:nvSpPr>
        <p:spPr>
          <a:xfrm>
            <a:off x="3099480" y="5056163"/>
            <a:ext cx="2348820" cy="646331"/>
          </a:xfrm>
          <a:prstGeom prst="rect">
            <a:avLst/>
          </a:prstGeom>
        </p:spPr>
        <p:txBody>
          <a:bodyPr wrap="square">
            <a:spAutoFit/>
          </a:bodyPr>
          <a:lstStyle/>
          <a:p>
            <a:r>
              <a:rPr lang="en-GB" dirty="0"/>
              <a:t>Source:</a:t>
            </a:r>
          </a:p>
          <a:p>
            <a:r>
              <a:rPr lang="en-GB" dirty="0"/>
              <a:t>Hosonuma et al., 2012</a:t>
            </a:r>
            <a:endParaRPr lang="en-US" dirty="0"/>
          </a:p>
        </p:txBody>
      </p:sp>
      <p:sp>
        <p:nvSpPr>
          <p:cNvPr id="7" name="TextBox 6"/>
          <p:cNvSpPr txBox="1"/>
          <p:nvPr/>
        </p:nvSpPr>
        <p:spPr>
          <a:xfrm>
            <a:off x="475271" y="1290575"/>
            <a:ext cx="4849204" cy="323165"/>
          </a:xfrm>
          <a:prstGeom prst="rect">
            <a:avLst/>
          </a:prstGeom>
          <a:noFill/>
        </p:spPr>
        <p:txBody>
          <a:bodyPr wrap="square" rtlCol="0">
            <a:spAutoFit/>
          </a:bodyPr>
          <a:lstStyle/>
          <a:p>
            <a:pPr>
              <a:lnSpc>
                <a:spcPts val="1800"/>
              </a:lnSpc>
            </a:pPr>
            <a:r>
              <a:rPr lang="en-GB" sz="1400" b="1" dirty="0">
                <a:latin typeface="Verdana" pitchFamily="34" charset="0"/>
              </a:rPr>
              <a:t>Proportion of forest degradation drivers</a:t>
            </a:r>
            <a:endParaRPr lang="en-GB" sz="1400" dirty="0">
              <a:latin typeface="Verdana" pitchFamily="34" charset="0"/>
            </a:endParaRPr>
          </a:p>
        </p:txBody>
      </p:sp>
      <p:sp>
        <p:nvSpPr>
          <p:cNvPr id="8" name="Rectangle 1"/>
          <p:cNvSpPr/>
          <p:nvPr/>
        </p:nvSpPr>
        <p:spPr>
          <a:xfrm>
            <a:off x="5035145" y="1181095"/>
            <a:ext cx="3859471" cy="3816429"/>
          </a:xfrm>
          <a:prstGeom prst="rect">
            <a:avLst/>
          </a:prstGeom>
        </p:spPr>
        <p:txBody>
          <a:bodyPr wrap="square">
            <a:spAutoFit/>
          </a:bodyPr>
          <a:lstStyle/>
          <a:p>
            <a:pPr marL="342900" indent="-342900">
              <a:buSzPct val="115000"/>
              <a:buFont typeface="Wingdings" panose="05000000000000000000" pitchFamily="2" charset="2"/>
              <a:buChar char="§"/>
            </a:pPr>
            <a:r>
              <a:rPr lang="en-GB" sz="2200" b="1" dirty="0">
                <a:latin typeface="+mj-lt"/>
              </a:rPr>
              <a:t>Latin America and (sub)tropical Asia: </a:t>
            </a:r>
            <a:br>
              <a:rPr lang="en-GB" sz="2200" b="1" dirty="0">
                <a:latin typeface="+mj-lt"/>
              </a:rPr>
            </a:br>
            <a:r>
              <a:rPr lang="en-GB" sz="2200" dirty="0">
                <a:latin typeface="+mj-lt"/>
              </a:rPr>
              <a:t>Commercial timber </a:t>
            </a:r>
            <a:r>
              <a:rPr lang="en-GB" sz="2200" dirty="0">
                <a:solidFill>
                  <a:schemeClr val="bg2"/>
                </a:solidFill>
                <a:latin typeface="+mj-lt"/>
              </a:rPr>
              <a:t>production </a:t>
            </a:r>
            <a:r>
              <a:rPr lang="en-GB" sz="2200" dirty="0">
                <a:latin typeface="+mj-lt"/>
              </a:rPr>
              <a:t>&gt; 70% of total degradation</a:t>
            </a:r>
            <a:br>
              <a:rPr lang="en-GB" sz="2200" dirty="0">
                <a:latin typeface="+mj-lt"/>
              </a:rPr>
            </a:br>
            <a:endParaRPr lang="en-GB" sz="2200" dirty="0">
              <a:latin typeface="+mj-lt"/>
            </a:endParaRPr>
          </a:p>
          <a:p>
            <a:pPr marL="342900" indent="-342900">
              <a:buSzPct val="115000"/>
              <a:buFont typeface="Wingdings" panose="05000000000000000000" pitchFamily="2" charset="2"/>
              <a:buChar char="§"/>
            </a:pPr>
            <a:r>
              <a:rPr lang="en-GB" sz="2200" b="1" dirty="0">
                <a:latin typeface="+mj-lt"/>
              </a:rPr>
              <a:t>Africa: </a:t>
            </a:r>
            <a:br>
              <a:rPr lang="en-GB" sz="2200" b="1" dirty="0">
                <a:latin typeface="+mj-lt"/>
              </a:rPr>
            </a:br>
            <a:r>
              <a:rPr lang="en-GB" sz="2200" dirty="0">
                <a:latin typeface="+mj-lt"/>
              </a:rPr>
              <a:t>Fuel wood collection, charcoal production, followed by timber </a:t>
            </a:r>
            <a:r>
              <a:rPr lang="en-GB" sz="2200" dirty="0">
                <a:solidFill>
                  <a:schemeClr val="bg2"/>
                </a:solidFill>
                <a:latin typeface="+mj-lt"/>
              </a:rPr>
              <a:t>production</a:t>
            </a:r>
          </a:p>
        </p:txBody>
      </p:sp>
    </p:spTree>
    <p:extLst>
      <p:ext uri="{BB962C8B-B14F-4D97-AF65-F5344CB8AC3E}">
        <p14:creationId xmlns:p14="http://schemas.microsoft.com/office/powerpoint/2010/main" val="3036084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t="29649"/>
          <a:stretch/>
        </p:blipFill>
        <p:spPr>
          <a:xfrm>
            <a:off x="396300" y="3157614"/>
            <a:ext cx="5802595" cy="2761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91642" y="230188"/>
            <a:ext cx="8442796" cy="840125"/>
          </a:xfrm>
        </p:spPr>
        <p:txBody>
          <a:bodyPr/>
          <a:lstStyle/>
          <a:p>
            <a:r>
              <a:rPr lang="en-GB" sz="3200" dirty="0"/>
              <a:t>Detectability of forest degradation</a:t>
            </a:r>
          </a:p>
        </p:txBody>
      </p:sp>
      <p:sp>
        <p:nvSpPr>
          <p:cNvPr id="5" name="Text Placeholder 4"/>
          <p:cNvSpPr>
            <a:spLocks noGrp="1"/>
          </p:cNvSpPr>
          <p:nvPr>
            <p:ph type="body" sz="quarter" idx="10"/>
          </p:nvPr>
        </p:nvSpPr>
        <p:spPr>
          <a:xfrm>
            <a:off x="421200" y="1107292"/>
            <a:ext cx="8468038" cy="4404807"/>
          </a:xfrm>
        </p:spPr>
        <p:txBody>
          <a:bodyPr/>
          <a:lstStyle/>
          <a:p>
            <a:r>
              <a:rPr lang="en-GB" sz="2000" dirty="0"/>
              <a:t>Forest degradation can be caused by one or a combination of anthropogenic threat(s) and detectability by earth observation systems is not always possible</a:t>
            </a:r>
          </a:p>
        </p:txBody>
      </p:sp>
      <p:sp>
        <p:nvSpPr>
          <p:cNvPr id="6" name="TextBox 5"/>
          <p:cNvSpPr txBox="1"/>
          <p:nvPr/>
        </p:nvSpPr>
        <p:spPr>
          <a:xfrm>
            <a:off x="6324155" y="5025362"/>
            <a:ext cx="2663358" cy="553998"/>
          </a:xfrm>
          <a:prstGeom prst="rect">
            <a:avLst/>
          </a:prstGeom>
          <a:solidFill>
            <a:schemeClr val="accent3"/>
          </a:solidFill>
        </p:spPr>
        <p:txBody>
          <a:bodyPr wrap="none" rtlCol="0">
            <a:spAutoFit/>
          </a:bodyPr>
          <a:lstStyle/>
          <a:p>
            <a:pPr>
              <a:lnSpc>
                <a:spcPts val="1800"/>
              </a:lnSpc>
            </a:pPr>
            <a:r>
              <a:rPr lang="en-GB" sz="1400" dirty="0">
                <a:latin typeface="Verdana" pitchFamily="34" charset="0"/>
              </a:rPr>
              <a:t>Source: </a:t>
            </a:r>
            <a:br>
              <a:rPr lang="en-GB" sz="1400" dirty="0">
                <a:latin typeface="Verdana" pitchFamily="34" charset="0"/>
              </a:rPr>
            </a:br>
            <a:r>
              <a:rPr lang="en-GB" sz="1400" dirty="0">
                <a:latin typeface="Verdana" pitchFamily="34" charset="0"/>
              </a:rPr>
              <a:t>Laurence and Peres 2006. </a:t>
            </a:r>
          </a:p>
        </p:txBody>
      </p:sp>
      <p:sp>
        <p:nvSpPr>
          <p:cNvPr id="3" name="TextBox 2"/>
          <p:cNvSpPr txBox="1"/>
          <p:nvPr/>
        </p:nvSpPr>
        <p:spPr>
          <a:xfrm>
            <a:off x="350728" y="2242159"/>
            <a:ext cx="5848167" cy="784830"/>
          </a:xfrm>
          <a:prstGeom prst="rect">
            <a:avLst/>
          </a:prstGeom>
          <a:solidFill>
            <a:schemeClr val="accent3"/>
          </a:solidFill>
        </p:spPr>
        <p:txBody>
          <a:bodyPr wrap="square" rtlCol="0">
            <a:spAutoFit/>
          </a:bodyPr>
          <a:lstStyle/>
          <a:p>
            <a:pPr>
              <a:lnSpc>
                <a:spcPts val="1800"/>
              </a:lnSpc>
            </a:pPr>
            <a:r>
              <a:rPr lang="en-GB" dirty="0">
                <a:solidFill>
                  <a:schemeClr val="accent6"/>
                </a:solidFill>
                <a:latin typeface="Verdana" pitchFamily="34" charset="0"/>
              </a:rPr>
              <a:t>Detectability of different threats to tropical forests using available medium- resolution remote-sensing techniques</a:t>
            </a:r>
          </a:p>
        </p:txBody>
      </p:sp>
    </p:spTree>
    <p:extLst>
      <p:ext uri="{BB962C8B-B14F-4D97-AF65-F5344CB8AC3E}">
        <p14:creationId xmlns:p14="http://schemas.microsoft.com/office/powerpoint/2010/main" val="4190138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Definition of forest degradation and IPCC GPG* context</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Types of forest degradation</a:t>
            </a:r>
          </a:p>
          <a:p>
            <a:pPr marL="457200" lvl="0" indent="-457200">
              <a:lnSpc>
                <a:spcPct val="100000"/>
              </a:lnSpc>
              <a:buSzPct val="115000"/>
              <a:buFont typeface="+mj-lt"/>
              <a:buAutoNum type="arabicPeriod"/>
            </a:pPr>
            <a:r>
              <a:rPr lang="en-GB" sz="2000" b="1" dirty="0"/>
              <a:t>Approaches to assess forest degradation areas </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selective logging</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fuelwood collection</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Remote sensing approaches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direct methods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indirect methods</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Software requirements</a:t>
            </a:r>
          </a:p>
          <a:p>
            <a:pPr marL="457200" lvl="0" indent="-457200">
              <a:lnSpc>
                <a:spcPct val="100000"/>
              </a:lnSpc>
              <a:buClr>
                <a:schemeClr val="bg2">
                  <a:lumMod val="20000"/>
                  <a:lumOff val="80000"/>
                </a:schemeClr>
              </a:buClr>
              <a:buSzPct val="115000"/>
              <a:buFont typeface="+mj-lt"/>
              <a:buAutoNum type="arabicPeriod"/>
            </a:pPr>
            <a:endParaRPr lang="en-GB" sz="2000" dirty="0">
              <a:solidFill>
                <a:schemeClr val="bg2">
                  <a:lumMod val="20000"/>
                  <a:lumOff val="80000"/>
                </a:schemeClr>
              </a:solidFill>
            </a:endParaRPr>
          </a:p>
          <a:p>
            <a:pPr marL="0" lvl="0" indent="0">
              <a:lnSpc>
                <a:spcPct val="100000"/>
              </a:lnSpc>
              <a:buClr>
                <a:schemeClr val="bg2">
                  <a:lumMod val="20000"/>
                  <a:lumOff val="80000"/>
                </a:schemeClr>
              </a:buClr>
              <a:buSzPct val="115000"/>
              <a:buNone/>
            </a:pPr>
            <a:r>
              <a:rPr lang="en-GB" sz="1800" dirty="0">
                <a:solidFill>
                  <a:schemeClr val="bg2">
                    <a:lumMod val="20000"/>
                    <a:lumOff val="80000"/>
                  </a:schemeClr>
                </a:solidFill>
              </a:rPr>
              <a:t>*GPG = Good Practice Guidance</a:t>
            </a:r>
          </a:p>
          <a:p>
            <a:pPr marL="0" lvl="0" indent="0">
              <a:lnSpc>
                <a:spcPct val="100000"/>
              </a:lnSpc>
              <a:buClr>
                <a:schemeClr val="bg2">
                  <a:lumMod val="20000"/>
                  <a:lumOff val="80000"/>
                </a:schemeClr>
              </a:buClr>
              <a:buSzPct val="115000"/>
              <a:buNone/>
            </a:pPr>
            <a:endParaRPr lang="en-GB" sz="1800" dirty="0">
              <a:solidFill>
                <a:schemeClr val="bg2">
                  <a:lumMod val="20000"/>
                  <a:lumOff val="80000"/>
                </a:schemeClr>
              </a:solidFill>
            </a:endParaRPr>
          </a:p>
        </p:txBody>
      </p:sp>
    </p:spTree>
    <p:extLst>
      <p:ext uri="{BB962C8B-B14F-4D97-AF65-F5344CB8AC3E}">
        <p14:creationId xmlns:p14="http://schemas.microsoft.com/office/powerpoint/2010/main" val="1682955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04611"/>
          </a:xfrm>
        </p:spPr>
        <p:txBody>
          <a:bodyPr/>
          <a:lstStyle/>
          <a:p>
            <a:r>
              <a:rPr lang="en-GB" dirty="0"/>
              <a:t>Options for monitoring historical forest degradation</a:t>
            </a:r>
          </a:p>
        </p:txBody>
      </p:sp>
      <p:graphicFrame>
        <p:nvGraphicFramePr>
          <p:cNvPr id="4" name="Table 3"/>
          <p:cNvGraphicFramePr>
            <a:graphicFrameLocks noGrp="1"/>
          </p:cNvGraphicFramePr>
          <p:nvPr>
            <p:extLst>
              <p:ext uri="{D42A27DB-BD31-4B8C-83A1-F6EECF244321}">
                <p14:modId xmlns:p14="http://schemas.microsoft.com/office/powerpoint/2010/main" val="1724022217"/>
              </p:ext>
            </p:extLst>
          </p:nvPr>
        </p:nvGraphicFramePr>
        <p:xfrm>
          <a:off x="390525" y="1747470"/>
          <a:ext cx="8315325" cy="3809664"/>
        </p:xfrm>
        <a:graphic>
          <a:graphicData uri="http://schemas.openxmlformats.org/drawingml/2006/table">
            <a:tbl>
              <a:tblPr firstRow="1" firstCol="1" bandRow="1">
                <a:tableStyleId>{793D81CF-94F2-401A-BA57-92F5A7B2D0C5}</a:tableStyleId>
              </a:tblPr>
              <a:tblGrid>
                <a:gridCol w="3281180">
                  <a:extLst>
                    <a:ext uri="{9D8B030D-6E8A-4147-A177-3AD203B41FA5}">
                      <a16:colId xmlns:a16="http://schemas.microsoft.com/office/drawing/2014/main" val="20000"/>
                    </a:ext>
                  </a:extLst>
                </a:gridCol>
                <a:gridCol w="5034145">
                  <a:extLst>
                    <a:ext uri="{9D8B030D-6E8A-4147-A177-3AD203B41FA5}">
                      <a16:colId xmlns:a16="http://schemas.microsoft.com/office/drawing/2014/main" val="20001"/>
                    </a:ext>
                  </a:extLst>
                </a:gridCol>
              </a:tblGrid>
              <a:tr h="571161">
                <a:tc>
                  <a:txBody>
                    <a:bodyPr/>
                    <a:lstStyle/>
                    <a:p>
                      <a:pPr>
                        <a:lnSpc>
                          <a:spcPct val="100000"/>
                        </a:lnSpc>
                        <a:spcAft>
                          <a:spcPts val="0"/>
                        </a:spcAft>
                      </a:pPr>
                      <a:r>
                        <a:rPr lang="en-GB" sz="1400" dirty="0">
                          <a:effectLst/>
                        </a:rPr>
                        <a:t>Activity/driver of degradation </a:t>
                      </a:r>
                      <a:endParaRPr lang="en-GB" sz="1400" dirty="0">
                        <a:effectLst/>
                        <a:latin typeface="Tahoma" pitchFamily="34" charset="0"/>
                        <a:ea typeface="Times New Roman"/>
                        <a:cs typeface="Tahoma" pitchFamily="34" charset="0"/>
                      </a:endParaRPr>
                    </a:p>
                  </a:txBody>
                  <a:tcPr marL="72000" marR="72000" marT="36004" marB="36004"/>
                </a:tc>
                <a:tc>
                  <a:txBody>
                    <a:bodyPr/>
                    <a:lstStyle/>
                    <a:p>
                      <a:pPr>
                        <a:lnSpc>
                          <a:spcPct val="100000"/>
                        </a:lnSpc>
                        <a:spcAft>
                          <a:spcPts val="0"/>
                        </a:spcAft>
                      </a:pPr>
                      <a:r>
                        <a:rPr lang="en-GB" sz="1400" dirty="0">
                          <a:effectLst/>
                        </a:rPr>
                        <a:t>Activity data (on national level)</a:t>
                      </a:r>
                      <a:endParaRPr lang="en-GB" sz="1400" dirty="0">
                        <a:effectLst/>
                        <a:latin typeface="Tahoma" pitchFamily="34" charset="0"/>
                        <a:ea typeface="Times New Roman"/>
                        <a:cs typeface="Tahoma" pitchFamily="34" charset="0"/>
                      </a:endParaRPr>
                    </a:p>
                  </a:txBody>
                  <a:tcPr marL="72000" marR="72000" marT="36004" marB="36004"/>
                </a:tc>
                <a:extLst>
                  <a:ext uri="{0D108BD9-81ED-4DB2-BD59-A6C34878D82A}">
                    <a16:rowId xmlns:a16="http://schemas.microsoft.com/office/drawing/2014/main" val="10000"/>
                  </a:ext>
                </a:extLst>
              </a:tr>
              <a:tr h="1319534">
                <a:tc>
                  <a:txBody>
                    <a:bodyPr/>
                    <a:lstStyle/>
                    <a:p>
                      <a:pPr>
                        <a:lnSpc>
                          <a:spcPct val="100000"/>
                        </a:lnSpc>
                        <a:spcAft>
                          <a:spcPts val="0"/>
                        </a:spcAft>
                      </a:pPr>
                      <a:r>
                        <a:rPr lang="en-GB" sz="1400" dirty="0">
                          <a:effectLst/>
                        </a:rPr>
                        <a:t>Extraction of forest products for subsistence and local markets, such as fuel wood and charcoal</a:t>
                      </a:r>
                      <a:endParaRPr lang="en-GB" sz="1400" dirty="0">
                        <a:effectLst/>
                        <a:latin typeface="Tahoma" pitchFamily="34" charset="0"/>
                        <a:ea typeface="Times New Roman"/>
                        <a:cs typeface="Tahoma" pitchFamily="34" charset="0"/>
                      </a:endParaRPr>
                    </a:p>
                  </a:txBody>
                  <a:tcPr marL="72000" marR="72000" marT="36004" marB="36004"/>
                </a:tc>
                <a:tc>
                  <a:txBody>
                    <a:bodyPr/>
                    <a:lstStyle/>
                    <a:p>
                      <a:pPr marL="342900" lvl="0" indent="-342900">
                        <a:lnSpc>
                          <a:spcPct val="100000"/>
                        </a:lnSpc>
                        <a:spcAft>
                          <a:spcPts val="0"/>
                        </a:spcAft>
                        <a:buFont typeface="Symbol"/>
                        <a:buChar char=""/>
                      </a:pPr>
                      <a:r>
                        <a:rPr lang="en-GB" sz="1400" dirty="0">
                          <a:effectLst/>
                        </a:rPr>
                        <a:t>Limited historical data </a:t>
                      </a:r>
                    </a:p>
                    <a:p>
                      <a:pPr marL="342900" lvl="0" indent="-342900">
                        <a:lnSpc>
                          <a:spcPct val="100000"/>
                        </a:lnSpc>
                        <a:spcAft>
                          <a:spcPts val="0"/>
                        </a:spcAft>
                        <a:buFont typeface="Symbol"/>
                        <a:buChar char=""/>
                      </a:pPr>
                      <a:r>
                        <a:rPr lang="en-GB" sz="1400" dirty="0">
                          <a:effectLst/>
                        </a:rPr>
                        <a:t>Information from local scale studies or using proxies (population density</a:t>
                      </a:r>
                      <a:r>
                        <a:rPr lang="en-GB" sz="1400" dirty="0">
                          <a:solidFill>
                            <a:schemeClr val="bg2"/>
                          </a:solidFill>
                          <a:effectLst/>
                        </a:rPr>
                        <a:t>,</a:t>
                      </a:r>
                      <a:r>
                        <a:rPr lang="en-GB" sz="1400" baseline="0" dirty="0">
                          <a:solidFill>
                            <a:schemeClr val="bg2"/>
                          </a:solidFill>
                          <a:effectLst/>
                        </a:rPr>
                        <a:t> household consumption, etc.)</a:t>
                      </a:r>
                      <a:r>
                        <a:rPr lang="en-GB" sz="1400" dirty="0">
                          <a:solidFill>
                            <a:schemeClr val="bg2"/>
                          </a:solidFill>
                          <a:effectLst/>
                        </a:rPr>
                        <a:t> </a:t>
                      </a:r>
                    </a:p>
                    <a:p>
                      <a:pPr marL="342900" lvl="0" indent="-342900">
                        <a:lnSpc>
                          <a:spcPct val="100000"/>
                        </a:lnSpc>
                        <a:spcAft>
                          <a:spcPts val="0"/>
                        </a:spcAft>
                        <a:buFont typeface="Symbol"/>
                        <a:buChar char=""/>
                      </a:pPr>
                      <a:r>
                        <a:rPr lang="en-GB" sz="1400" dirty="0">
                          <a:effectLst/>
                        </a:rPr>
                        <a:t>Only long-term cumulative changes may be observed from historical satellite data</a:t>
                      </a:r>
                      <a:endParaRPr lang="en-GB" sz="1400" dirty="0">
                        <a:effectLst/>
                        <a:latin typeface="Tahoma" pitchFamily="34" charset="0"/>
                        <a:ea typeface="Times New Roman"/>
                        <a:cs typeface="Tahoma" pitchFamily="34" charset="0"/>
                      </a:endParaRPr>
                    </a:p>
                  </a:txBody>
                  <a:tcPr marL="72000" marR="72000" marT="36004" marB="36004"/>
                </a:tc>
                <a:extLst>
                  <a:ext uri="{0D108BD9-81ED-4DB2-BD59-A6C34878D82A}">
                    <a16:rowId xmlns:a16="http://schemas.microsoft.com/office/drawing/2014/main" val="10001"/>
                  </a:ext>
                </a:extLst>
              </a:tr>
              <a:tr h="1258378">
                <a:tc>
                  <a:txBody>
                    <a:bodyPr/>
                    <a:lstStyle/>
                    <a:p>
                      <a:pPr>
                        <a:lnSpc>
                          <a:spcPct val="100000"/>
                        </a:lnSpc>
                        <a:spcAft>
                          <a:spcPts val="0"/>
                        </a:spcAft>
                      </a:pPr>
                      <a:r>
                        <a:rPr lang="en-GB" sz="1400" dirty="0">
                          <a:effectLst/>
                        </a:rPr>
                        <a:t>Industrial/commercial extraction of forest products, such as selective logging</a:t>
                      </a:r>
                      <a:endParaRPr lang="en-GB" sz="1400" dirty="0">
                        <a:effectLst/>
                        <a:latin typeface="Tahoma" pitchFamily="34" charset="0"/>
                        <a:ea typeface="Times New Roman"/>
                        <a:cs typeface="Tahoma" pitchFamily="34" charset="0"/>
                      </a:endParaRPr>
                    </a:p>
                  </a:txBody>
                  <a:tcPr marL="72000" marR="72000" marT="36004" marB="36004"/>
                </a:tc>
                <a:tc>
                  <a:txBody>
                    <a:bodyPr/>
                    <a:lstStyle/>
                    <a:p>
                      <a:pPr marL="342900" lvl="0" indent="-342900">
                        <a:lnSpc>
                          <a:spcPct val="100000"/>
                        </a:lnSpc>
                        <a:spcAft>
                          <a:spcPts val="0"/>
                        </a:spcAft>
                        <a:buFont typeface="Symbol"/>
                        <a:buChar char=""/>
                      </a:pPr>
                      <a:r>
                        <a:rPr lang="en-GB" sz="1400" dirty="0">
                          <a:effectLst/>
                        </a:rPr>
                        <a:t>Harvest data and statistics</a:t>
                      </a:r>
                    </a:p>
                    <a:p>
                      <a:pPr marL="342900" lvl="0" indent="-342900">
                        <a:lnSpc>
                          <a:spcPct val="100000"/>
                        </a:lnSpc>
                        <a:spcAft>
                          <a:spcPts val="0"/>
                        </a:spcAft>
                        <a:buFont typeface="Symbol"/>
                        <a:buChar char=""/>
                      </a:pPr>
                      <a:r>
                        <a:rPr lang="en-GB" sz="1400" dirty="0">
                          <a:effectLst/>
                        </a:rPr>
                        <a:t>Historical satellite data (Landsat time series) analysed</a:t>
                      </a:r>
                      <a:r>
                        <a:rPr lang="en-GB" sz="1400" dirty="0">
                          <a:solidFill>
                            <a:schemeClr val="bg2"/>
                          </a:solidFill>
                          <a:effectLst/>
                        </a:rPr>
                        <a:t> within </a:t>
                      </a:r>
                      <a:r>
                        <a:rPr lang="en-GB" sz="1400" dirty="0">
                          <a:effectLst/>
                        </a:rPr>
                        <a:t>concession areas </a:t>
                      </a:r>
                    </a:p>
                    <a:p>
                      <a:pPr marL="342900" lvl="0" indent="-342900">
                        <a:lnSpc>
                          <a:spcPct val="100000"/>
                        </a:lnSpc>
                        <a:spcAft>
                          <a:spcPts val="0"/>
                        </a:spcAft>
                        <a:buFont typeface="Symbol"/>
                        <a:buChar char=""/>
                      </a:pPr>
                      <a:r>
                        <a:rPr lang="en-GB" sz="1400" dirty="0">
                          <a:effectLst/>
                        </a:rPr>
                        <a:t>Direct approach should be explored for recent years </a:t>
                      </a:r>
                      <a:endParaRPr lang="en-GB" sz="1400" dirty="0">
                        <a:effectLst/>
                        <a:latin typeface="Tahoma" pitchFamily="34" charset="0"/>
                        <a:ea typeface="Times New Roman"/>
                        <a:cs typeface="Tahoma" pitchFamily="34" charset="0"/>
                      </a:endParaRPr>
                    </a:p>
                  </a:txBody>
                  <a:tcPr marL="72000" marR="72000" marT="36004" marB="36004"/>
                </a:tc>
                <a:extLst>
                  <a:ext uri="{0D108BD9-81ED-4DB2-BD59-A6C34878D82A}">
                    <a16:rowId xmlns:a16="http://schemas.microsoft.com/office/drawing/2014/main" val="10002"/>
                  </a:ext>
                </a:extLst>
              </a:tr>
              <a:tr h="627957">
                <a:tc>
                  <a:txBody>
                    <a:bodyPr/>
                    <a:lstStyle/>
                    <a:p>
                      <a:pPr>
                        <a:lnSpc>
                          <a:spcPct val="100000"/>
                        </a:lnSpc>
                        <a:spcAft>
                          <a:spcPts val="0"/>
                        </a:spcAft>
                      </a:pPr>
                      <a:r>
                        <a:rPr lang="en-GB" sz="1400" dirty="0">
                          <a:effectLst/>
                        </a:rPr>
                        <a:t>Other disturbances such as (uncontrolled) wildfires</a:t>
                      </a:r>
                      <a:endParaRPr lang="en-GB" sz="1400" dirty="0">
                        <a:effectLst/>
                        <a:latin typeface="Tahoma" pitchFamily="34" charset="0"/>
                        <a:ea typeface="Times New Roman"/>
                        <a:cs typeface="Tahoma" pitchFamily="34" charset="0"/>
                      </a:endParaRPr>
                    </a:p>
                  </a:txBody>
                  <a:tcPr marL="72000" marR="72000" marT="36004" marB="36004"/>
                </a:tc>
                <a:tc>
                  <a:txBody>
                    <a:bodyPr/>
                    <a:lstStyle/>
                    <a:p>
                      <a:pPr marL="342900" lvl="0" indent="-342900">
                        <a:lnSpc>
                          <a:spcPct val="100000"/>
                        </a:lnSpc>
                        <a:spcAft>
                          <a:spcPts val="0"/>
                        </a:spcAft>
                        <a:buFont typeface="Symbol"/>
                        <a:buChar char=""/>
                      </a:pPr>
                      <a:r>
                        <a:rPr lang="en-GB" sz="1400" dirty="0">
                          <a:effectLst/>
                        </a:rPr>
                        <a:t>Historical satellite-based fire data records (since 2000) to be analysed with Landsat-type data</a:t>
                      </a:r>
                      <a:endParaRPr lang="en-GB" sz="1400" dirty="0">
                        <a:effectLst/>
                        <a:latin typeface="Tahoma" pitchFamily="34" charset="0"/>
                        <a:ea typeface="Times New Roman"/>
                        <a:cs typeface="Tahoma" pitchFamily="34" charset="0"/>
                      </a:endParaRPr>
                    </a:p>
                  </a:txBody>
                  <a:tcPr marL="72000" marR="72000" marT="36004" marB="36004"/>
                </a:tc>
                <a:extLst>
                  <a:ext uri="{0D108BD9-81ED-4DB2-BD59-A6C34878D82A}">
                    <a16:rowId xmlns:a16="http://schemas.microsoft.com/office/drawing/2014/main" val="10003"/>
                  </a:ext>
                </a:extLst>
              </a:tr>
            </a:tbl>
          </a:graphicData>
        </a:graphic>
      </p:graphicFrame>
      <p:sp>
        <p:nvSpPr>
          <p:cNvPr id="6" name="Rectangle 5"/>
          <p:cNvSpPr/>
          <p:nvPr/>
        </p:nvSpPr>
        <p:spPr>
          <a:xfrm>
            <a:off x="5512688" y="5654956"/>
            <a:ext cx="2853645" cy="369332"/>
          </a:xfrm>
          <a:prstGeom prst="rect">
            <a:avLst/>
          </a:prstGeom>
        </p:spPr>
        <p:txBody>
          <a:bodyPr wrap="square">
            <a:spAutoFit/>
          </a:bodyPr>
          <a:lstStyle/>
          <a:p>
            <a:r>
              <a:rPr lang="en-GB" dirty="0"/>
              <a:t>Source: Herold et al. 2011.</a:t>
            </a:r>
            <a:endParaRPr lang="en-US" dirty="0"/>
          </a:p>
        </p:txBody>
      </p:sp>
    </p:spTree>
    <p:extLst>
      <p:ext uri="{BB962C8B-B14F-4D97-AF65-F5344CB8AC3E}">
        <p14:creationId xmlns:p14="http://schemas.microsoft.com/office/powerpoint/2010/main" val="2219027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r>
              <a:rPr lang="en-GB" dirty="0"/>
              <a:t>Common sources for activity data for forest degradation</a:t>
            </a:r>
          </a:p>
        </p:txBody>
      </p:sp>
      <p:sp>
        <p:nvSpPr>
          <p:cNvPr id="4" name="Text Box 3"/>
          <p:cNvSpPr txBox="1">
            <a:spLocks noChangeArrowheads="1"/>
          </p:cNvSpPr>
          <p:nvPr/>
        </p:nvSpPr>
        <p:spPr bwMode="auto">
          <a:xfrm>
            <a:off x="174626" y="1684085"/>
            <a:ext cx="8636000" cy="4267835"/>
          </a:xfrm>
          <a:prstGeom prst="rect">
            <a:avLst/>
          </a:prstGeom>
          <a:noFill/>
          <a:ln w="9525">
            <a:noFill/>
            <a:miter lim="800000"/>
            <a:headEnd/>
            <a:tailEnd/>
          </a:ln>
          <a:effectLst/>
        </p:spPr>
        <p:txBody>
          <a:bodyPr wrap="square">
            <a:spAutoFit/>
          </a:bodyPr>
          <a:lstStyle/>
          <a:p>
            <a:pPr marL="457200" indent="-457200">
              <a:spcBef>
                <a:spcPts val="500"/>
              </a:spcBef>
              <a:buFont typeface="+mj-lt"/>
              <a:buAutoNum type="arabicPeriod"/>
              <a:defRPr/>
            </a:pPr>
            <a:r>
              <a:rPr lang="en-GB" sz="2000" b="1" dirty="0">
                <a:latin typeface="+mn-lt"/>
              </a:rPr>
              <a:t>Field observations and surveys </a:t>
            </a:r>
            <a:r>
              <a:rPr lang="en-GB" sz="2000" dirty="0">
                <a:solidFill>
                  <a:schemeClr val="accent4"/>
                </a:solidFill>
                <a:latin typeface="+mn-lt"/>
              </a:rPr>
              <a:t>(module section 3i)</a:t>
            </a:r>
            <a:r>
              <a:rPr lang="en-GB" sz="2000" b="1" dirty="0">
                <a:latin typeface="+mn-lt"/>
              </a:rPr>
              <a:t>:</a:t>
            </a:r>
          </a:p>
          <a:p>
            <a:pPr marL="914400" lvl="1" indent="-457200">
              <a:spcBef>
                <a:spcPts val="500"/>
              </a:spcBef>
              <a:buFont typeface="Wingdings" pitchFamily="2" charset="2"/>
              <a:buChar char="Ø"/>
              <a:defRPr/>
            </a:pPr>
            <a:r>
              <a:rPr lang="en-GB" dirty="0">
                <a:latin typeface="+mn-lt"/>
              </a:rPr>
              <a:t>Inventory-based approaches (national, subnational)</a:t>
            </a:r>
          </a:p>
          <a:p>
            <a:pPr marL="914400" lvl="1" indent="-457200">
              <a:spcBef>
                <a:spcPts val="500"/>
              </a:spcBef>
              <a:buFont typeface="Wingdings" pitchFamily="2" charset="2"/>
              <a:buChar char="Ø"/>
              <a:defRPr/>
            </a:pPr>
            <a:r>
              <a:rPr lang="en-GB" dirty="0">
                <a:latin typeface="+mn-lt"/>
              </a:rPr>
              <a:t>Data from targeted field surveys (incl. interviews), research, and permanent sample plots</a:t>
            </a:r>
          </a:p>
          <a:p>
            <a:pPr marL="914400" lvl="1" indent="-457200">
              <a:spcBef>
                <a:spcPts val="500"/>
              </a:spcBef>
              <a:buFont typeface="Wingdings" pitchFamily="2" charset="2"/>
              <a:buChar char="Ø"/>
              <a:defRPr/>
            </a:pPr>
            <a:r>
              <a:rPr lang="en-GB" dirty="0">
                <a:latin typeface="+mn-lt"/>
              </a:rPr>
              <a:t>Commercial forestry data (i.e., logging concessions and</a:t>
            </a:r>
            <a:r>
              <a:rPr lang="en-GB" dirty="0">
                <a:solidFill>
                  <a:schemeClr val="bg2"/>
                </a:solidFill>
                <a:latin typeface="+mn-lt"/>
              </a:rPr>
              <a:t> timber extraction rates)</a:t>
            </a:r>
          </a:p>
          <a:p>
            <a:pPr marL="914400" lvl="1" indent="-457200">
              <a:spcBef>
                <a:spcPts val="500"/>
              </a:spcBef>
              <a:buFont typeface="Wingdings" pitchFamily="2" charset="2"/>
              <a:buChar char="Ø"/>
              <a:defRPr/>
            </a:pPr>
            <a:r>
              <a:rPr lang="en-GB" dirty="0">
                <a:latin typeface="+mn-lt"/>
              </a:rPr>
              <a:t>Proxy data for domestic markets and demands (charcoal, fuel wood, subsistence)</a:t>
            </a:r>
            <a:br>
              <a:rPr lang="en-GB" dirty="0">
                <a:latin typeface="+mn-lt"/>
              </a:rPr>
            </a:br>
            <a:endParaRPr lang="en-GB" dirty="0">
              <a:latin typeface="+mn-lt"/>
            </a:endParaRPr>
          </a:p>
          <a:p>
            <a:pPr marL="457200" indent="-457200">
              <a:spcBef>
                <a:spcPts val="500"/>
              </a:spcBef>
              <a:buFont typeface="+mj-lt"/>
              <a:buAutoNum type="arabicPeriod"/>
              <a:defRPr/>
            </a:pPr>
            <a:r>
              <a:rPr lang="en-GB" sz="2000" b="1" dirty="0">
                <a:latin typeface="+mn-lt"/>
              </a:rPr>
              <a:t>Remote sensing </a:t>
            </a:r>
            <a:r>
              <a:rPr lang="en-GB" sz="2000" dirty="0">
                <a:solidFill>
                  <a:schemeClr val="accent4"/>
                </a:solidFill>
                <a:latin typeface="+mn-lt"/>
              </a:rPr>
              <a:t>(module section 3ii)</a:t>
            </a:r>
            <a:r>
              <a:rPr lang="en-GB" sz="2000" b="1" dirty="0">
                <a:latin typeface="+mn-lt"/>
              </a:rPr>
              <a:t>:</a:t>
            </a:r>
          </a:p>
          <a:p>
            <a:pPr marL="749300" lvl="1" indent="-292100">
              <a:spcBef>
                <a:spcPts val="500"/>
              </a:spcBef>
              <a:buFont typeface="Wingdings" pitchFamily="2" charset="2"/>
              <a:buChar char="Ø"/>
              <a:defRPr/>
            </a:pPr>
            <a:r>
              <a:rPr lang="en-GB" dirty="0">
                <a:latin typeface="+mn-lt"/>
              </a:rPr>
              <a:t>Direct detection of degradation processes (forest canopy damage)</a:t>
            </a:r>
          </a:p>
          <a:p>
            <a:pPr marL="730250" lvl="1" indent="-273050">
              <a:spcBef>
                <a:spcPts val="500"/>
              </a:spcBef>
              <a:buFont typeface="Wingdings" pitchFamily="2" charset="2"/>
              <a:buChar char="Ø"/>
              <a:defRPr/>
            </a:pPr>
            <a:r>
              <a:rPr lang="en-GB" dirty="0">
                <a:latin typeface="+mn-lt"/>
              </a:rPr>
              <a:t>Indirect approaches (observe human infrastructure)</a:t>
            </a:r>
          </a:p>
          <a:p>
            <a:pPr marL="730250" lvl="1" indent="-273050">
              <a:spcBef>
                <a:spcPts val="500"/>
              </a:spcBef>
              <a:buFont typeface="Wingdings" pitchFamily="2" charset="2"/>
              <a:buChar char="Ø"/>
              <a:defRPr/>
            </a:pPr>
            <a:r>
              <a:rPr lang="en-GB" dirty="0">
                <a:latin typeface="+mn-lt"/>
              </a:rPr>
              <a:t>Fire monitoring (active fire and burned area, </a:t>
            </a:r>
            <a:r>
              <a:rPr lang="en-GB" dirty="0">
                <a:solidFill>
                  <a:schemeClr val="accent4"/>
                </a:solidFill>
                <a:latin typeface="+mn-lt"/>
              </a:rPr>
              <a:t>see also Module 2.6</a:t>
            </a:r>
            <a:r>
              <a:rPr lang="en-GB" dirty="0">
                <a:latin typeface="+mn-lt"/>
              </a:rPr>
              <a:t>)</a:t>
            </a:r>
          </a:p>
        </p:txBody>
      </p:sp>
    </p:spTree>
    <p:extLst>
      <p:ext uri="{BB962C8B-B14F-4D97-AF65-F5344CB8AC3E}">
        <p14:creationId xmlns:p14="http://schemas.microsoft.com/office/powerpoint/2010/main" val="2993917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Definition of forest degradation and IPCC GPG* context</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Types of forest degradation</a:t>
            </a:r>
          </a:p>
          <a:p>
            <a:pPr marL="457200" lvl="0" indent="-457200">
              <a:lnSpc>
                <a:spcPct val="100000"/>
              </a:lnSpc>
              <a:buSzPct val="115000"/>
              <a:buFont typeface="+mj-lt"/>
              <a:buAutoNum type="arabicPeriod"/>
            </a:pPr>
            <a:r>
              <a:rPr lang="en-GB" sz="2000" b="1" dirty="0"/>
              <a:t>Approaches to assess forest degradation areas </a:t>
            </a:r>
          </a:p>
          <a:p>
            <a:pPr marL="1244600" lvl="1" indent="-514350">
              <a:lnSpc>
                <a:spcPct val="100000"/>
              </a:lnSpc>
              <a:buFont typeface="+mj-lt"/>
              <a:buAutoNum type="romanLcPeriod"/>
            </a:pPr>
            <a:r>
              <a:rPr lang="en-GB" sz="2000" b="1" dirty="0"/>
              <a:t>Monitoring forest degradation from selective logging</a:t>
            </a:r>
            <a:endParaRPr lang="en-GB" sz="2000" b="1" dirty="0">
              <a:solidFill>
                <a:schemeClr val="bg2">
                  <a:lumMod val="20000"/>
                  <a:lumOff val="80000"/>
                </a:schemeClr>
              </a:solidFill>
            </a:endParaRPr>
          </a:p>
          <a:p>
            <a:pPr marL="1244600" lvl="1" indent="-514350">
              <a:lnSpc>
                <a:spcPct val="100000"/>
              </a:lnSpc>
              <a:buFont typeface="+mj-lt"/>
              <a:buAutoNum type="romanLcPeriod"/>
            </a:pPr>
            <a:r>
              <a:rPr lang="en-GB" sz="2000" dirty="0">
                <a:solidFill>
                  <a:schemeClr val="bg2">
                    <a:lumMod val="20000"/>
                    <a:lumOff val="80000"/>
                  </a:schemeClr>
                </a:solidFill>
              </a:rPr>
              <a:t>Monitoring forest degradation from fuelwood collection</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Remote sensing approaches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direct methods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indirect methods</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Software requirements</a:t>
            </a:r>
          </a:p>
          <a:p>
            <a:pPr marL="457200" lvl="0" indent="-457200">
              <a:lnSpc>
                <a:spcPct val="100000"/>
              </a:lnSpc>
              <a:buClr>
                <a:schemeClr val="bg2">
                  <a:lumMod val="20000"/>
                  <a:lumOff val="80000"/>
                </a:schemeClr>
              </a:buClr>
              <a:buSzPct val="115000"/>
              <a:buFont typeface="+mj-lt"/>
              <a:buAutoNum type="arabicPeriod"/>
            </a:pPr>
            <a:endParaRPr lang="en-GB" sz="2000" dirty="0">
              <a:solidFill>
                <a:schemeClr val="bg2">
                  <a:lumMod val="20000"/>
                  <a:lumOff val="80000"/>
                </a:schemeClr>
              </a:solidFill>
            </a:endParaRPr>
          </a:p>
          <a:p>
            <a:pPr marL="0" lvl="0" indent="0">
              <a:lnSpc>
                <a:spcPct val="100000"/>
              </a:lnSpc>
              <a:buClr>
                <a:schemeClr val="bg2">
                  <a:lumMod val="20000"/>
                  <a:lumOff val="80000"/>
                </a:schemeClr>
              </a:buClr>
              <a:buSzPct val="115000"/>
              <a:buNone/>
            </a:pPr>
            <a:r>
              <a:rPr lang="en-GB" sz="1800" dirty="0">
                <a:solidFill>
                  <a:schemeClr val="bg2">
                    <a:lumMod val="20000"/>
                    <a:lumOff val="80000"/>
                  </a:schemeClr>
                </a:solidFill>
              </a:rPr>
              <a:t>*GPG = Good Practice Guidance</a:t>
            </a:r>
          </a:p>
          <a:p>
            <a:pPr marL="0" lvl="0" indent="0">
              <a:lnSpc>
                <a:spcPct val="100000"/>
              </a:lnSpc>
              <a:buClr>
                <a:schemeClr val="bg2">
                  <a:lumMod val="20000"/>
                  <a:lumOff val="80000"/>
                </a:schemeClr>
              </a:buClr>
              <a:buSzPct val="115000"/>
              <a:buNone/>
            </a:pPr>
            <a:endParaRPr lang="en-GB"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en-GB" dirty="0"/>
              <a:t>Forest Degradation from Selective Logging</a:t>
            </a:r>
          </a:p>
        </p:txBody>
      </p:sp>
      <p:sp>
        <p:nvSpPr>
          <p:cNvPr id="3" name="Text Placeholder 2"/>
          <p:cNvSpPr>
            <a:spLocks noGrp="1"/>
          </p:cNvSpPr>
          <p:nvPr>
            <p:ph type="body" sz="quarter" idx="10"/>
          </p:nvPr>
        </p:nvSpPr>
        <p:spPr>
          <a:xfrm>
            <a:off x="343157" y="1222087"/>
            <a:ext cx="8521188" cy="4404807"/>
          </a:xfrm>
        </p:spPr>
        <p:txBody>
          <a:bodyPr/>
          <a:lstStyle/>
          <a:p>
            <a:pPr marL="0" indent="0">
              <a:buNone/>
            </a:pPr>
            <a:r>
              <a:rPr lang="en-GB" dirty="0"/>
              <a:t>Canopy reduction from:</a:t>
            </a:r>
          </a:p>
          <a:p>
            <a:pPr lvl="1"/>
            <a:r>
              <a:rPr lang="en-GB" dirty="0"/>
              <a:t>Gaps created by felled and collaterally damaged trees</a:t>
            </a:r>
            <a:endParaRPr lang="en-GB" strike="sngStrike" dirty="0"/>
          </a:p>
          <a:p>
            <a:pPr lvl="1"/>
            <a:r>
              <a:rPr lang="en-GB" dirty="0"/>
              <a:t>Clearings for roads, decks, and skid trails</a:t>
            </a:r>
          </a:p>
          <a:p>
            <a:pPr marL="0" indent="-33337">
              <a:buNone/>
            </a:pPr>
            <a:endParaRPr lang="en-GB" dirty="0"/>
          </a:p>
          <a:p>
            <a:pPr marL="0" indent="-33337">
              <a:buNone/>
            </a:pPr>
            <a:r>
              <a:rPr lang="en-GB" b="1" dirty="0"/>
              <a:t>Damage is often not contiguous.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1" y="3821687"/>
            <a:ext cx="8343900" cy="1898471"/>
          </a:xfrm>
          <a:prstGeom prst="rect">
            <a:avLst/>
          </a:prstGeom>
          <a:ln>
            <a:noFill/>
          </a:ln>
          <a:effectLst>
            <a:softEdge rad="112500"/>
          </a:effectLst>
        </p:spPr>
      </p:pic>
    </p:spTree>
    <p:extLst>
      <p:ext uri="{BB962C8B-B14F-4D97-AF65-F5344CB8AC3E}">
        <p14:creationId xmlns:p14="http://schemas.microsoft.com/office/powerpoint/2010/main" val="2748168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r>
              <a:rPr lang="en-GB" dirty="0"/>
              <a:t>How to estimate emissions from timber harvesting practices</a:t>
            </a:r>
          </a:p>
        </p:txBody>
      </p:sp>
      <p:sp>
        <p:nvSpPr>
          <p:cNvPr id="4" name="Content Placeholder 2"/>
          <p:cNvSpPr txBox="1">
            <a:spLocks/>
          </p:cNvSpPr>
          <p:nvPr/>
        </p:nvSpPr>
        <p:spPr>
          <a:xfrm>
            <a:off x="421200" y="1880778"/>
            <a:ext cx="8521188" cy="3567000"/>
          </a:xfrm>
          <a:prstGeom prst="rect">
            <a:avLst/>
          </a:prstGeom>
        </p:spPr>
        <p:txBody>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Two basic methodologies based on IPCC framework:</a:t>
            </a:r>
          </a:p>
          <a:p>
            <a:pPr lvl="1"/>
            <a:r>
              <a:rPr lang="en-GB" dirty="0"/>
              <a:t>Combination of timber extraction rates, management plans, and high-resolution imagery for activity data (AD) and gain-loss for emission factors (EF) (</a:t>
            </a:r>
            <a:r>
              <a:rPr lang="en-GB" dirty="0">
                <a:solidFill>
                  <a:schemeClr val="accent4"/>
                </a:solidFill>
              </a:rPr>
              <a:t>See also Module 2.3</a:t>
            </a:r>
            <a:r>
              <a:rPr lang="en-GB" dirty="0"/>
              <a:t>)</a:t>
            </a:r>
          </a:p>
          <a:p>
            <a:pPr lvl="1"/>
            <a:r>
              <a:rPr lang="en-GB" dirty="0"/>
              <a:t>Remote sensing using medium-resolution imagery for AD and stock-change method for EF </a:t>
            </a:r>
            <a:r>
              <a:rPr lang="en-GB" dirty="0">
                <a:solidFill>
                  <a:schemeClr val="accent4"/>
                </a:solidFill>
              </a:rPr>
              <a:t>(See module section 3.ii)</a:t>
            </a:r>
          </a:p>
        </p:txBody>
      </p:sp>
    </p:spTree>
    <p:extLst>
      <p:ext uri="{BB962C8B-B14F-4D97-AF65-F5344CB8AC3E}">
        <p14:creationId xmlns:p14="http://schemas.microsoft.com/office/powerpoint/2010/main" val="340901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sz="2800" dirty="0"/>
              <a:t>Example for selective logging</a:t>
            </a:r>
            <a:endParaRPr lang="en-GB" dirty="0"/>
          </a:p>
        </p:txBody>
      </p:sp>
      <p:sp>
        <p:nvSpPr>
          <p:cNvPr id="4" name="Rectangle 2"/>
          <p:cNvSpPr>
            <a:spLocks noChangeArrowheads="1"/>
          </p:cNvSpPr>
          <p:nvPr/>
        </p:nvSpPr>
        <p:spPr bwMode="auto">
          <a:xfrm>
            <a:off x="461058" y="1150681"/>
            <a:ext cx="8229600" cy="4916731"/>
          </a:xfrm>
          <a:prstGeom prst="rect">
            <a:avLst/>
          </a:prstGeom>
          <a:noFill/>
          <a:ln w="9525">
            <a:noFill/>
            <a:miter lim="800000"/>
            <a:headEnd/>
            <a:tailEnd/>
          </a:ln>
        </p:spPr>
        <p:txBody>
          <a:bodyPr wrap="square">
            <a:spAutoFit/>
          </a:bodyPr>
          <a:lstStyle/>
          <a:p>
            <a:pPr marL="342900" indent="-342900">
              <a:buSzPct val="140000"/>
              <a:buFont typeface="Wingdings" panose="05000000000000000000" pitchFamily="2" charset="2"/>
              <a:buChar char="§"/>
            </a:pPr>
            <a:r>
              <a:rPr lang="en-GB" dirty="0">
                <a:latin typeface="+mj-lt"/>
              </a:rPr>
              <a:t>Emissions due to selective logging are estimated as: </a:t>
            </a:r>
          </a:p>
          <a:p>
            <a:r>
              <a:rPr lang="en-GB" b="1" dirty="0">
                <a:latin typeface="+mj-lt"/>
              </a:rPr>
              <a:t>	EF (t C/m3) = ELE + LDF + LIF</a:t>
            </a:r>
          </a:p>
          <a:p>
            <a:endParaRPr lang="en-GB" b="1" dirty="0">
              <a:latin typeface="+mj-lt"/>
            </a:endParaRPr>
          </a:p>
          <a:p>
            <a:r>
              <a:rPr lang="en-GB" i="1" dirty="0">
                <a:latin typeface="+mj-lt"/>
              </a:rPr>
              <a:t>Where:</a:t>
            </a:r>
          </a:p>
          <a:p>
            <a:pPr marL="800100" lvl="1" indent="-342900">
              <a:spcAft>
                <a:spcPts val="300"/>
              </a:spcAft>
              <a:buSzPct val="115000"/>
              <a:buFont typeface="Arial" panose="020B0604020202020204" pitchFamily="34" charset="0"/>
              <a:buChar char="•"/>
            </a:pPr>
            <a:r>
              <a:rPr lang="en-GB" dirty="0">
                <a:latin typeface="+mj-lt"/>
              </a:rPr>
              <a:t>ELE = extracted log emissions (t C/m</a:t>
            </a:r>
            <a:r>
              <a:rPr lang="en-GB" baseline="30000" dirty="0">
                <a:latin typeface="+mj-lt"/>
              </a:rPr>
              <a:t>3</a:t>
            </a:r>
            <a:r>
              <a:rPr lang="en-GB" dirty="0">
                <a:latin typeface="+mj-lt"/>
              </a:rPr>
              <a:t> extracted)</a:t>
            </a:r>
          </a:p>
          <a:p>
            <a:pPr marL="800100" lvl="1" indent="-342900">
              <a:spcAft>
                <a:spcPts val="300"/>
              </a:spcAft>
              <a:buSzPct val="115000"/>
              <a:buFont typeface="Arial" panose="020B0604020202020204" pitchFamily="34" charset="0"/>
              <a:buChar char="•"/>
            </a:pPr>
            <a:r>
              <a:rPr lang="en-GB" dirty="0">
                <a:latin typeface="+mj-lt"/>
              </a:rPr>
              <a:t>LDF = logging damage factor, or dead biomass carbon left behind in gap from felled tree and incidental damage (t C/m</a:t>
            </a:r>
            <a:r>
              <a:rPr lang="en-GB" baseline="30000" dirty="0">
                <a:latin typeface="+mj-lt"/>
              </a:rPr>
              <a:t>3</a:t>
            </a:r>
            <a:r>
              <a:rPr lang="en-GB" dirty="0">
                <a:latin typeface="+mj-lt"/>
              </a:rPr>
              <a:t> extracted)</a:t>
            </a:r>
          </a:p>
          <a:p>
            <a:pPr marL="800100" lvl="1" indent="-342900">
              <a:spcAft>
                <a:spcPts val="300"/>
              </a:spcAft>
              <a:buSzPct val="115000"/>
              <a:buFont typeface="Arial" panose="020B0604020202020204" pitchFamily="34" charset="0"/>
              <a:buChar char="•"/>
            </a:pPr>
            <a:r>
              <a:rPr lang="en-GB" dirty="0">
                <a:latin typeface="+mj-lt"/>
              </a:rPr>
              <a:t>LIF = logging infrastructure factor, or dead biomass carbon caused by construction of infrastructure (t C/m</a:t>
            </a:r>
            <a:r>
              <a:rPr lang="en-GB" baseline="30000" dirty="0">
                <a:latin typeface="+mj-lt"/>
              </a:rPr>
              <a:t>3</a:t>
            </a:r>
            <a:r>
              <a:rPr lang="en-GB" dirty="0">
                <a:latin typeface="+mj-lt"/>
              </a:rPr>
              <a:t>) </a:t>
            </a:r>
          </a:p>
          <a:p>
            <a:pPr marL="342900" indent="-342900">
              <a:buSzPct val="140000"/>
              <a:buFont typeface="Wingdings" panose="05000000000000000000" pitchFamily="2" charset="2"/>
              <a:buChar char="§"/>
            </a:pPr>
            <a:r>
              <a:rPr lang="en-GB" dirty="0">
                <a:latin typeface="+mj-lt"/>
              </a:rPr>
              <a:t>Field data are collected to quantify the ELE and LDF from multiple logging gaps.</a:t>
            </a:r>
          </a:p>
          <a:p>
            <a:pPr marL="342900" indent="-342900">
              <a:buSzPct val="140000"/>
              <a:buFont typeface="Wingdings" panose="05000000000000000000" pitchFamily="2" charset="2"/>
              <a:buChar char="§"/>
            </a:pPr>
            <a:r>
              <a:rPr lang="en-GB" dirty="0">
                <a:latin typeface="+mj-lt"/>
              </a:rPr>
              <a:t>Activity data for this method is total volume extracted from the forest per year, but to obtain AD one may have to use a combination of field data and very high resolution remote sensing imagery.</a:t>
            </a:r>
          </a:p>
          <a:p>
            <a:pPr marL="342900" indent="-342900">
              <a:buSzPct val="140000"/>
              <a:buFont typeface="Wingdings" panose="05000000000000000000" pitchFamily="2" charset="2"/>
              <a:buChar char="§"/>
            </a:pPr>
            <a:endParaRPr lang="en-GB" dirty="0">
              <a:latin typeface="+mj-lt"/>
            </a:endParaRPr>
          </a:p>
        </p:txBody>
      </p:sp>
    </p:spTree>
    <p:extLst>
      <p:ext uri="{BB962C8B-B14F-4D97-AF65-F5344CB8AC3E}">
        <p14:creationId xmlns:p14="http://schemas.microsoft.com/office/powerpoint/2010/main" val="2193799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642" y="230188"/>
            <a:ext cx="8442796" cy="791650"/>
          </a:xfrm>
        </p:spPr>
        <p:txBody>
          <a:bodyPr/>
          <a:lstStyle/>
          <a:p>
            <a:r>
              <a:rPr lang="en-US" dirty="0"/>
              <a:t>Background material</a:t>
            </a:r>
          </a:p>
        </p:txBody>
      </p:sp>
      <p:sp>
        <p:nvSpPr>
          <p:cNvPr id="6" name="Tijdelijke aanduiding voor tekst 5"/>
          <p:cNvSpPr>
            <a:spLocks noGrp="1"/>
          </p:cNvSpPr>
          <p:nvPr>
            <p:ph type="body" sz="quarter" idx="10"/>
          </p:nvPr>
        </p:nvSpPr>
        <p:spPr>
          <a:xfrm>
            <a:off x="386476" y="1107107"/>
            <a:ext cx="8521188" cy="4911728"/>
          </a:xfrm>
        </p:spPr>
        <p:txBody>
          <a:bodyPr/>
          <a:lstStyle/>
          <a:p>
            <a:pPr lvl="0">
              <a:lnSpc>
                <a:spcPct val="100000"/>
              </a:lnSpc>
            </a:pPr>
            <a:r>
              <a:rPr lang="en-US" sz="1600" dirty="0"/>
              <a:t>GOFC-GOLD. 2014. </a:t>
            </a:r>
            <a:r>
              <a:rPr lang="en-US" sz="1600" i="1" dirty="0"/>
              <a:t>Sourcebook</a:t>
            </a:r>
            <a:r>
              <a:rPr lang="en-US" sz="1600" dirty="0"/>
              <a:t>. Section 2.2.  </a:t>
            </a:r>
          </a:p>
          <a:p>
            <a:pPr>
              <a:lnSpc>
                <a:spcPct val="100000"/>
              </a:lnSpc>
              <a:tabLst>
                <a:tab pos="531813" algn="l"/>
              </a:tabLst>
            </a:pPr>
            <a:r>
              <a:rPr lang="en-US" sz="1600" dirty="0"/>
              <a:t>GFOI. 2014. </a:t>
            </a:r>
            <a:r>
              <a:rPr lang="en-US" sz="1600" i="1" dirty="0">
                <a:solidFill>
                  <a:srgbClr val="005172"/>
                </a:solidFill>
              </a:rPr>
              <a:t>Integrating Remote-sensing and Ground-based Observations for Estimation of Emissions and Removals of Greenhouse Gases in Forests: Methods and Guidance from the Global Forest Observation Initiative</a:t>
            </a:r>
            <a:r>
              <a:rPr lang="en-US" sz="1600" dirty="0">
                <a:solidFill>
                  <a:srgbClr val="005172"/>
                </a:solidFill>
              </a:rPr>
              <a:t> (MGD). </a:t>
            </a:r>
            <a:r>
              <a:rPr lang="en-US" sz="1600" dirty="0"/>
              <a:t>Sections 2.2.2 and 3.</a:t>
            </a:r>
            <a:endParaRPr lang="en-GB" sz="1600" dirty="0"/>
          </a:p>
          <a:p>
            <a:pPr>
              <a:lnSpc>
                <a:spcPct val="100000"/>
              </a:lnSpc>
              <a:tabLst>
                <a:tab pos="531813" algn="l"/>
              </a:tabLst>
            </a:pPr>
            <a:r>
              <a:rPr lang="en-US" sz="1600" dirty="0"/>
              <a:t>Souza. 2012. “Monitoring of Forest Degradation.” In </a:t>
            </a:r>
            <a:r>
              <a:rPr lang="en-US" sz="1600" i="1" dirty="0">
                <a:solidFill>
                  <a:schemeClr val="tx1"/>
                </a:solidFill>
              </a:rPr>
              <a:t>Global Forest Monitoring from Earth Observation</a:t>
            </a:r>
            <a:r>
              <a:rPr lang="en-US" sz="1600" dirty="0"/>
              <a:t>. </a:t>
            </a:r>
          </a:p>
          <a:p>
            <a:pPr>
              <a:lnSpc>
                <a:spcPct val="100000"/>
              </a:lnSpc>
              <a:tabLst>
                <a:tab pos="531813" algn="l"/>
              </a:tabLst>
            </a:pPr>
            <a:r>
              <a:rPr lang="en-US" sz="1600" dirty="0"/>
              <a:t>Morton, D., et al. 2011. “Historic Emissions from Deforestation and Forest Degradation in Mato Grosso, Brazil: 1) source data uncertainties” </a:t>
            </a:r>
          </a:p>
          <a:p>
            <a:pPr>
              <a:lnSpc>
                <a:spcPct val="100000"/>
              </a:lnSpc>
              <a:tabLst>
                <a:tab pos="531813" algn="l"/>
              </a:tabLst>
            </a:pPr>
            <a:r>
              <a:rPr lang="en-GB" sz="1600" dirty="0">
                <a:solidFill>
                  <a:schemeClr val="tx1"/>
                </a:solidFill>
              </a:rPr>
              <a:t>Simula. 2009. “Towards Defining Forest Degradation: Comparative Analysis Of Existing Definitions.” Working Paper 154, FAO. </a:t>
            </a:r>
            <a:endParaRPr lang="en-GB" sz="1600" dirty="0"/>
          </a:p>
          <a:p>
            <a:pPr>
              <a:lnSpc>
                <a:spcPct val="100000"/>
              </a:lnSpc>
            </a:pPr>
            <a:r>
              <a:rPr lang="en-US" sz="1600" dirty="0">
                <a:solidFill>
                  <a:schemeClr val="tx1"/>
                </a:solidFill>
              </a:rPr>
              <a:t>Herold et al. 2011. “Options for Monitoring and Estimating Historical Carbon Emissions from Forest Degradation in the Context of REDD+.” </a:t>
            </a:r>
            <a:r>
              <a:rPr lang="en-US" sz="1600" i="1" dirty="0"/>
              <a:t>Carbon Balance and Management. </a:t>
            </a:r>
            <a:endParaRPr lang="en-US" sz="1600" dirty="0"/>
          </a:p>
          <a:p>
            <a:pPr>
              <a:lnSpc>
                <a:spcPct val="100000"/>
              </a:lnSpc>
            </a:pPr>
            <a:r>
              <a:rPr lang="en-US" sz="1600" dirty="0"/>
              <a:t>Pearson, Brown, and Casarim. 2014.  “Carbon Emissions from Tropical Forest Degradation Caused by Logging.”  </a:t>
            </a:r>
            <a:r>
              <a:rPr lang="en-US" sz="1600" i="1" dirty="0"/>
              <a:t>Environmental Research Letters.</a:t>
            </a:r>
          </a:p>
          <a:p>
            <a:pPr>
              <a:lnSpc>
                <a:spcPct val="100000"/>
              </a:lnSpc>
            </a:pPr>
            <a:endParaRPr lang="en-US" sz="1600" dirty="0"/>
          </a:p>
          <a:p>
            <a:pPr marL="0" indent="0">
              <a:lnSpc>
                <a:spcPct val="100000"/>
              </a:lnSpc>
              <a:buNone/>
              <a:tabLst>
                <a:tab pos="531813" algn="l"/>
              </a:tabLst>
            </a:pP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093787"/>
          </a:xfrm>
        </p:spPr>
        <p:txBody>
          <a:bodyPr/>
          <a:lstStyle/>
          <a:p>
            <a:r>
              <a:rPr lang="en-GB" sz="2800" dirty="0"/>
              <a:t>Estimating AD for selective logging from harvesting data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14953" r="10056"/>
          <a:stretch>
            <a:fillRect/>
          </a:stretch>
        </p:blipFill>
        <p:spPr bwMode="auto">
          <a:xfrm rot="10800000" flipH="1" flipV="1">
            <a:off x="3438525" y="3869670"/>
            <a:ext cx="2467698" cy="1910252"/>
          </a:xfrm>
          <a:prstGeom prst="rect">
            <a:avLst/>
          </a:prstGeom>
          <a:noFill/>
          <a:ln w="9525">
            <a:noFill/>
            <a:miter lim="800000"/>
            <a:headEnd/>
            <a:tailEnd/>
          </a:ln>
        </p:spPr>
      </p:pic>
      <p:pic>
        <p:nvPicPr>
          <p:cNvPr id="5" name="Picture 4" descr="O:\Ecosystem_Svcs\Pictures-Photos\Guyana\2 field mission\Guyana Feb-2011 KG 05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3000" y="3869346"/>
            <a:ext cx="2320925" cy="1895336"/>
          </a:xfrm>
          <a:prstGeom prst="rect">
            <a:avLst/>
          </a:prstGeom>
          <a:noFill/>
          <a:ln w="9525">
            <a:noFill/>
            <a:miter lim="800000"/>
            <a:headEnd/>
            <a:tailEnd/>
          </a:ln>
        </p:spPr>
      </p:pic>
      <p:sp>
        <p:nvSpPr>
          <p:cNvPr id="6" name="Rectangle 5"/>
          <p:cNvSpPr/>
          <p:nvPr/>
        </p:nvSpPr>
        <p:spPr>
          <a:xfrm>
            <a:off x="266700" y="1482976"/>
            <a:ext cx="8591550" cy="2092881"/>
          </a:xfrm>
          <a:prstGeom prst="rect">
            <a:avLst/>
          </a:prstGeom>
        </p:spPr>
        <p:txBody>
          <a:bodyPr wrap="square">
            <a:spAutoFit/>
          </a:bodyPr>
          <a:lstStyle/>
          <a:p>
            <a:pPr marL="342900" lvl="0" indent="-342900">
              <a:spcBef>
                <a:spcPct val="20000"/>
              </a:spcBef>
              <a:buClr>
                <a:schemeClr val="tx1"/>
              </a:buClr>
              <a:buSzPct val="140000"/>
              <a:buFont typeface="Wingdings" panose="05000000000000000000" pitchFamily="2" charset="2"/>
              <a:buChar char="§"/>
            </a:pPr>
            <a:r>
              <a:rPr lang="en-GB" sz="2000" dirty="0">
                <a:latin typeface="+mj-lt"/>
              </a:rPr>
              <a:t>Selective logging methodology </a:t>
            </a:r>
            <a:r>
              <a:rPr lang="en-GB" sz="2000" dirty="0">
                <a:solidFill>
                  <a:schemeClr val="accent4"/>
                </a:solidFill>
                <a:latin typeface="+mj-lt"/>
              </a:rPr>
              <a:t>(Module 2.3) </a:t>
            </a:r>
            <a:r>
              <a:rPr lang="en-GB" sz="2000" dirty="0">
                <a:latin typeface="+mj-lt"/>
              </a:rPr>
              <a:t>requires quantifying the  </a:t>
            </a:r>
            <a:r>
              <a:rPr lang="en-GB" sz="2000" b="1" dirty="0">
                <a:latin typeface="+mj-lt"/>
              </a:rPr>
              <a:t>Logging Infrastructure Factor</a:t>
            </a:r>
            <a:r>
              <a:rPr lang="en-GB" sz="2000" dirty="0">
                <a:latin typeface="+mj-lt"/>
              </a:rPr>
              <a:t>:</a:t>
            </a:r>
          </a:p>
          <a:p>
            <a:pPr marL="800100" lvl="1" indent="-342900">
              <a:buSzPct val="115000"/>
              <a:buFont typeface="Arial" panose="020B0604020202020204" pitchFamily="34" charset="0"/>
              <a:buChar char="•"/>
            </a:pPr>
            <a:r>
              <a:rPr lang="en-GB" dirty="0">
                <a:latin typeface="+mj-lt"/>
              </a:rPr>
              <a:t>The LIF is the sum of the C impact of: skid-trails + roads + decks</a:t>
            </a:r>
          </a:p>
          <a:p>
            <a:pPr marL="800100" lvl="1" indent="-342900">
              <a:buSzPct val="115000"/>
              <a:buFont typeface="Arial" panose="020B0604020202020204" pitchFamily="34" charset="0"/>
              <a:buChar char="•"/>
            </a:pPr>
            <a:r>
              <a:rPr lang="en-GB" dirty="0">
                <a:latin typeface="+mj-lt"/>
              </a:rPr>
              <a:t>The C impact is estimated as the product of C stock estimates of unlogged forest areas and  the area of infrastructure</a:t>
            </a:r>
          </a:p>
          <a:p>
            <a:pPr marL="800100" lvl="1" indent="-342900">
              <a:buSzPct val="115000"/>
              <a:buFont typeface="Arial" panose="020B0604020202020204" pitchFamily="34" charset="0"/>
              <a:buChar char="•"/>
            </a:pPr>
            <a:r>
              <a:rPr lang="en-GB" dirty="0">
                <a:latin typeface="+mj-lt"/>
              </a:rPr>
              <a:t>The LIF can be normalized to emissions per unit of volume extracted by dividing emissions by harvested volume in m</a:t>
            </a:r>
            <a:r>
              <a:rPr lang="en-GB" baseline="30000" dirty="0">
                <a:latin typeface="+mj-lt"/>
              </a:rPr>
              <a:t>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70" y="3869669"/>
            <a:ext cx="2468880" cy="1895013"/>
          </a:xfrm>
          <a:prstGeom prst="rect">
            <a:avLst/>
          </a:prstGeom>
          <a:noFill/>
        </p:spPr>
      </p:pic>
    </p:spTree>
    <p:extLst>
      <p:ext uri="{BB962C8B-B14F-4D97-AF65-F5344CB8AC3E}">
        <p14:creationId xmlns:p14="http://schemas.microsoft.com/office/powerpoint/2010/main" val="2116458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299290"/>
          </a:xfrm>
        </p:spPr>
        <p:txBody>
          <a:bodyPr/>
          <a:lstStyle/>
          <a:p>
            <a:r>
              <a:rPr lang="en-GB" sz="2800" dirty="0"/>
              <a:t>Potential problem: Obtaining reliable amount of timber extracted per unit area per year </a:t>
            </a:r>
          </a:p>
        </p:txBody>
      </p:sp>
      <p:sp>
        <p:nvSpPr>
          <p:cNvPr id="4" name="Text Placeholder 3"/>
          <p:cNvSpPr>
            <a:spLocks noGrp="1" noRot="1" noChangeArrowheads="1"/>
          </p:cNvSpPr>
          <p:nvPr>
            <p:ph type="body" idx="4294967295"/>
          </p:nvPr>
        </p:nvSpPr>
        <p:spPr>
          <a:xfrm>
            <a:off x="350080" y="1743075"/>
            <a:ext cx="8521188" cy="4194416"/>
          </a:xfrm>
          <a:prstGeom prst="rect">
            <a:avLst/>
          </a:prstGeom>
        </p:spPr>
        <p:txBody>
          <a:bodyPr/>
          <a:lstStyle/>
          <a:p>
            <a:r>
              <a:rPr lang="en-GB" altLang="en-US" dirty="0"/>
              <a:t>How reliable are national data:</a:t>
            </a:r>
          </a:p>
          <a:p>
            <a:pPr lvl="1"/>
            <a:r>
              <a:rPr lang="en-GB" altLang="en-US" dirty="0"/>
              <a:t>Presence of FLEGT program on log tracking?</a:t>
            </a:r>
          </a:p>
          <a:p>
            <a:pPr lvl="1"/>
            <a:r>
              <a:rPr lang="en-GB" altLang="en-US" dirty="0"/>
              <a:t>Illegal logging?</a:t>
            </a:r>
          </a:p>
          <a:p>
            <a:pPr lvl="1"/>
            <a:r>
              <a:rPr lang="en-GB" altLang="en-US" dirty="0"/>
              <a:t>Extract more than allowable cut?</a:t>
            </a:r>
          </a:p>
          <a:p>
            <a:r>
              <a:rPr lang="en-GB" altLang="en-US" dirty="0"/>
              <a:t>Can use an independent method—aerial imagery using a sampling approach produces estimates of area of gaps caused by trees felled and other impacts:</a:t>
            </a:r>
          </a:p>
          <a:p>
            <a:pPr lvl="1"/>
            <a:r>
              <a:rPr lang="en-GB" altLang="en-US" dirty="0"/>
              <a:t>Based on field data in logging plots, it can obtain data on m</a:t>
            </a:r>
            <a:r>
              <a:rPr lang="en-GB" altLang="en-US" baseline="30000" dirty="0"/>
              <a:t>3</a:t>
            </a:r>
            <a:r>
              <a:rPr lang="en-GB" altLang="en-US" dirty="0"/>
              <a:t> of timber extracted from the gap per m</a:t>
            </a:r>
            <a:r>
              <a:rPr lang="en-GB" altLang="en-US" baseline="30000" dirty="0"/>
              <a:t>2</a:t>
            </a:r>
            <a:r>
              <a:rPr lang="en-GB" altLang="en-US" dirty="0"/>
              <a:t> of gap area</a:t>
            </a:r>
          </a:p>
        </p:txBody>
      </p:sp>
    </p:spTree>
    <p:extLst>
      <p:ext uri="{BB962C8B-B14F-4D97-AF65-F5344CB8AC3E}">
        <p14:creationId xmlns:p14="http://schemas.microsoft.com/office/powerpoint/2010/main" val="1496505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fld id="{57C6E5B2-B535-4D30-AC51-0EFD9F16292B}" type="slidenum">
              <a:rPr lang="en-GB" altLang="en-US" smtClean="0"/>
              <a:pPr/>
              <a:t>22</a:t>
            </a:fld>
            <a:endParaRPr lang="en-GB" altLang="en-US" dirty="0"/>
          </a:p>
        </p:txBody>
      </p:sp>
      <p:sp>
        <p:nvSpPr>
          <p:cNvPr id="101378" name="Rectangle 2"/>
          <p:cNvSpPr>
            <a:spLocks noGrp="1" noRot="1" noChangeArrowheads="1"/>
          </p:cNvSpPr>
          <p:nvPr>
            <p:ph type="title"/>
          </p:nvPr>
        </p:nvSpPr>
        <p:spPr>
          <a:xfrm>
            <a:off x="233680" y="161925"/>
            <a:ext cx="8910320" cy="1098550"/>
          </a:xfrm>
        </p:spPr>
        <p:txBody>
          <a:bodyPr/>
          <a:lstStyle/>
          <a:p>
            <a:r>
              <a:rPr lang="en-GB" altLang="en-US" dirty="0">
                <a:latin typeface="+mj-lt"/>
              </a:rPr>
              <a:t>Option: Fly aerial transects over concession to monitor logging damage</a:t>
            </a:r>
          </a:p>
        </p:txBody>
      </p:sp>
      <p:pic>
        <p:nvPicPr>
          <p:cNvPr id="101379" name="Picture 3" descr="flights-fieldwork-overlaps-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295400"/>
            <a:ext cx="6172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descr="con-dec19-1a_01348173_und-sample5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4068763"/>
            <a:ext cx="4267200"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r="16667"/>
          <a:stretch>
            <a:fillRect/>
          </a:stretch>
        </p:blipFill>
        <p:spPr bwMode="auto">
          <a:xfrm>
            <a:off x="76200" y="1260475"/>
            <a:ext cx="3733800" cy="2778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7520" y="1351280"/>
            <a:ext cx="2659511" cy="323165"/>
          </a:xfrm>
          <a:prstGeom prst="rect">
            <a:avLst/>
          </a:prstGeom>
          <a:solidFill>
            <a:schemeClr val="tx2">
              <a:lumMod val="20000"/>
              <a:lumOff val="80000"/>
            </a:schemeClr>
          </a:solidFill>
        </p:spPr>
        <p:txBody>
          <a:bodyPr wrap="none" rtlCol="0">
            <a:spAutoFit/>
          </a:bodyPr>
          <a:lstStyle/>
          <a:p>
            <a:pPr>
              <a:lnSpc>
                <a:spcPts val="1800"/>
              </a:lnSpc>
            </a:pPr>
            <a:r>
              <a:rPr lang="en-GB" sz="1600" dirty="0">
                <a:latin typeface="Verdana" pitchFamily="34" charset="0"/>
              </a:rPr>
              <a:t>Resolution of 15-20 cm</a:t>
            </a:r>
          </a:p>
        </p:txBody>
      </p:sp>
      <p:sp>
        <p:nvSpPr>
          <p:cNvPr id="3" name="TextBox 2"/>
          <p:cNvSpPr txBox="1"/>
          <p:nvPr/>
        </p:nvSpPr>
        <p:spPr>
          <a:xfrm>
            <a:off x="6152132" y="5140216"/>
            <a:ext cx="2534668" cy="323165"/>
          </a:xfrm>
          <a:prstGeom prst="rect">
            <a:avLst/>
          </a:prstGeom>
          <a:solidFill>
            <a:schemeClr val="bg2">
              <a:lumMod val="20000"/>
              <a:lumOff val="80000"/>
            </a:schemeClr>
          </a:solidFill>
        </p:spPr>
        <p:txBody>
          <a:bodyPr wrap="none" rtlCol="0">
            <a:spAutoFit/>
          </a:bodyPr>
          <a:lstStyle/>
          <a:p>
            <a:pPr>
              <a:lnSpc>
                <a:spcPts val="1800"/>
              </a:lnSpc>
            </a:pPr>
            <a:r>
              <a:rPr lang="en-GB" sz="1400" dirty="0">
                <a:latin typeface="Verdana" pitchFamily="34" charset="0"/>
              </a:rPr>
              <a:t>Active concessions in blue</a:t>
            </a:r>
          </a:p>
        </p:txBody>
      </p:sp>
    </p:spTree>
    <p:extLst>
      <p:ext uri="{BB962C8B-B14F-4D97-AF65-F5344CB8AC3E}">
        <p14:creationId xmlns:p14="http://schemas.microsoft.com/office/powerpoint/2010/main" val="1565873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fld id="{E27D93EC-805A-4D34-A13C-950923762268}" type="slidenum">
              <a:rPr lang="en-GB" altLang="en-US" smtClean="0"/>
              <a:pPr/>
              <a:t>23</a:t>
            </a:fld>
            <a:endParaRPr lang="en-GB" altLang="en-US" dirty="0"/>
          </a:p>
        </p:txBody>
      </p:sp>
      <p:sp>
        <p:nvSpPr>
          <p:cNvPr id="102402" name="Rectangle 2"/>
          <p:cNvSpPr>
            <a:spLocks noGrp="1" noRot="1" noChangeArrowheads="1"/>
          </p:cNvSpPr>
          <p:nvPr>
            <p:ph type="title"/>
          </p:nvPr>
        </p:nvSpPr>
        <p:spPr>
          <a:xfrm>
            <a:off x="3342640" y="157480"/>
            <a:ext cx="5537201" cy="1102761"/>
          </a:xfrm>
        </p:spPr>
        <p:txBody>
          <a:bodyPr/>
          <a:lstStyle/>
          <a:p>
            <a:pPr>
              <a:lnSpc>
                <a:spcPct val="90000"/>
              </a:lnSpc>
              <a:spcAft>
                <a:spcPct val="20000"/>
              </a:spcAft>
              <a:buFont typeface="Wingdings" pitchFamily="2" charset="2"/>
              <a:buNone/>
            </a:pPr>
            <a:r>
              <a:rPr lang="en-GB" altLang="en-US" sz="2800" dirty="0">
                <a:latin typeface="+mn-lt"/>
              </a:rPr>
              <a:t>Strips of aerial imagery showing logging damage</a:t>
            </a:r>
            <a:endParaRPr lang="en-GB" altLang="en-US" sz="2000" b="0" dirty="0">
              <a:effectLst/>
              <a:latin typeface="+mn-lt"/>
            </a:endParaRPr>
          </a:p>
        </p:txBody>
      </p:sp>
      <p:grpSp>
        <p:nvGrpSpPr>
          <p:cNvPr id="102403" name="Group 3"/>
          <p:cNvGrpSpPr>
            <a:grpSpLocks/>
          </p:cNvGrpSpPr>
          <p:nvPr/>
        </p:nvGrpSpPr>
        <p:grpSpPr bwMode="auto">
          <a:xfrm>
            <a:off x="378423" y="9525"/>
            <a:ext cx="2407744" cy="6781800"/>
            <a:chOff x="5040" y="1980"/>
            <a:chExt cx="3965" cy="12240"/>
          </a:xfrm>
        </p:grpSpPr>
        <p:pic>
          <p:nvPicPr>
            <p:cNvPr id="102404" name="Picture 4" descr="mosaicwithoutforestgapshap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658" t="14917" r="57963" b="2583"/>
            <a:stretch/>
          </p:blipFill>
          <p:spPr bwMode="auto">
            <a:xfrm>
              <a:off x="5040" y="1980"/>
              <a:ext cx="75" cy="1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descr="mosaicwithForestGapshape"/>
            <p:cNvPicPr>
              <a:picLocks noChangeAspect="1" noChangeArrowheads="1"/>
            </p:cNvPicPr>
            <p:nvPr/>
          </p:nvPicPr>
          <p:blipFill>
            <a:blip r:embed="rId4" cstate="print">
              <a:extLst>
                <a:ext uri="{28A0092B-C50C-407E-A947-70E740481C1C}">
                  <a14:useLocalDpi xmlns:a14="http://schemas.microsoft.com/office/drawing/2010/main" val="0"/>
                </a:ext>
              </a:extLst>
            </a:blip>
            <a:srcRect l="42412" t="15334" r="38345" b="2583"/>
            <a:stretch>
              <a:fillRect/>
            </a:stretch>
          </p:blipFill>
          <p:spPr bwMode="auto">
            <a:xfrm>
              <a:off x="5185" y="1980"/>
              <a:ext cx="3820" cy="1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180715" y="1413510"/>
            <a:ext cx="5852160" cy="4555093"/>
          </a:xfrm>
          <a:prstGeom prst="rect">
            <a:avLst/>
          </a:prstGeom>
          <a:noFill/>
        </p:spPr>
        <p:txBody>
          <a:bodyPr wrap="square" rtlCol="0">
            <a:spAutoFit/>
          </a:bodyPr>
          <a:lstStyle/>
          <a:p>
            <a:pPr marL="342900" indent="-342900">
              <a:spcAft>
                <a:spcPts val="300"/>
              </a:spcAft>
              <a:buSzPct val="140000"/>
              <a:buFont typeface="Wingdings" panose="05000000000000000000" pitchFamily="2" charset="2"/>
              <a:buChar char="§"/>
            </a:pPr>
            <a:r>
              <a:rPr lang="en-GB" altLang="en-US" sz="2000" dirty="0">
                <a:latin typeface="+mn-lt"/>
              </a:rPr>
              <a:t>Image with gaps are delineated automatically with eCognition.</a:t>
            </a:r>
          </a:p>
          <a:p>
            <a:pPr marL="342900" indent="-342900">
              <a:spcAft>
                <a:spcPts val="300"/>
              </a:spcAft>
              <a:buSzPct val="140000"/>
              <a:buFont typeface="Wingdings" panose="05000000000000000000" pitchFamily="2" charset="2"/>
              <a:buChar char="§"/>
            </a:pPr>
            <a:r>
              <a:rPr lang="en-GB" altLang="en-US" sz="2000" dirty="0">
                <a:latin typeface="+mn-lt"/>
              </a:rPr>
              <a:t>Uses imagery to estimate area of gaps formed by felled trees and uses relation between volume (</a:t>
            </a:r>
            <a:r>
              <a:rPr lang="en-GB" altLang="en-US" sz="2000" dirty="0"/>
              <a:t>m</a:t>
            </a:r>
            <a:r>
              <a:rPr lang="en-GB" altLang="en-US" sz="2000" baseline="30000" dirty="0"/>
              <a:t>3</a:t>
            </a:r>
            <a:r>
              <a:rPr lang="en-GB" altLang="en-US" sz="2000" dirty="0">
                <a:latin typeface="+mn-lt"/>
              </a:rPr>
              <a:t>) extracted per area of gap </a:t>
            </a:r>
            <a:r>
              <a:rPr lang="en-GB" altLang="en-US" sz="2000" dirty="0"/>
              <a:t>(m</a:t>
            </a:r>
            <a:r>
              <a:rPr lang="en-GB" altLang="en-US" sz="2000" baseline="30000" dirty="0"/>
              <a:t>2</a:t>
            </a:r>
            <a:r>
              <a:rPr lang="en-GB" altLang="en-US" sz="2000" dirty="0"/>
              <a:t>)</a:t>
            </a:r>
            <a:r>
              <a:rPr lang="en-GB" altLang="en-US" sz="2000" dirty="0">
                <a:solidFill>
                  <a:schemeClr val="bg2"/>
                </a:solidFill>
                <a:latin typeface="+mn-lt"/>
              </a:rPr>
              <a:t> (from field data)</a:t>
            </a:r>
            <a:r>
              <a:rPr lang="en-GB" altLang="en-US" sz="2000" dirty="0">
                <a:latin typeface="+mn-lt"/>
              </a:rPr>
              <a:t>.</a:t>
            </a:r>
          </a:p>
          <a:p>
            <a:pPr marL="342900" indent="-342900">
              <a:spcAft>
                <a:spcPts val="300"/>
              </a:spcAft>
              <a:buSzPct val="140000"/>
              <a:buFont typeface="Wingdings" panose="05000000000000000000" pitchFamily="2" charset="2"/>
              <a:buChar char="§"/>
            </a:pPr>
            <a:r>
              <a:rPr lang="en-GB" altLang="en-US" sz="2000" dirty="0">
                <a:latin typeface="+mn-lt"/>
              </a:rPr>
              <a:t>Measures area of roads and log landings and length of skid trails.</a:t>
            </a:r>
          </a:p>
          <a:p>
            <a:pPr marL="342900" indent="-342900">
              <a:spcAft>
                <a:spcPts val="300"/>
              </a:spcAft>
              <a:buSzPct val="140000"/>
              <a:buFont typeface="Wingdings" panose="05000000000000000000" pitchFamily="2" charset="2"/>
              <a:buChar char="§"/>
            </a:pPr>
            <a:r>
              <a:rPr lang="en-GB" altLang="en-US" sz="2000" dirty="0">
                <a:latin typeface="+mn-lt"/>
              </a:rPr>
              <a:t>Estimates proportion of total sample area covered by gaps, and proportion of total active concession sampled with image strips:</a:t>
            </a:r>
          </a:p>
          <a:p>
            <a:pPr marL="742950" lvl="1" indent="-285750">
              <a:spcAft>
                <a:spcPts val="300"/>
              </a:spcAft>
              <a:buSzPct val="115000"/>
              <a:buFont typeface="Arial" panose="020B0604020202020204" pitchFamily="34" charset="0"/>
              <a:buChar char="•"/>
            </a:pPr>
            <a:r>
              <a:rPr lang="en-GB" altLang="en-US" sz="2000" dirty="0">
                <a:latin typeface="+mn-lt"/>
              </a:rPr>
              <a:t>Estimates total volume extracted and logging infrastructure area/length</a:t>
            </a:r>
            <a:endParaRPr lang="en-GB" sz="2000" dirty="0">
              <a:latin typeface="+mn-lt"/>
            </a:endParaRPr>
          </a:p>
        </p:txBody>
      </p:sp>
    </p:spTree>
    <p:extLst>
      <p:ext uri="{BB962C8B-B14F-4D97-AF65-F5344CB8AC3E}">
        <p14:creationId xmlns:p14="http://schemas.microsoft.com/office/powerpoint/2010/main" val="3224581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Definition of forest degradation and IPCC GPG* context</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Types of forest degradation</a:t>
            </a:r>
          </a:p>
          <a:p>
            <a:pPr marL="457200" lvl="0" indent="-457200">
              <a:lnSpc>
                <a:spcPct val="100000"/>
              </a:lnSpc>
              <a:buSzPct val="115000"/>
              <a:buFont typeface="+mj-lt"/>
              <a:buAutoNum type="arabicPeriod"/>
            </a:pPr>
            <a:r>
              <a:rPr lang="en-GB" sz="2000" b="1" dirty="0"/>
              <a:t>Approaches to assess forest degradation areas </a:t>
            </a:r>
          </a:p>
          <a:p>
            <a:pPr marL="1244600" lvl="1" indent="-514350">
              <a:lnSpc>
                <a:spcPct val="100000"/>
              </a:lnSpc>
              <a:buFont typeface="+mj-lt"/>
              <a:buAutoNum type="romanLcPeriod"/>
            </a:pPr>
            <a:r>
              <a:rPr lang="en-GB" sz="2000" dirty="0">
                <a:solidFill>
                  <a:schemeClr val="bg2">
                    <a:lumMod val="20000"/>
                    <a:lumOff val="80000"/>
                  </a:schemeClr>
                </a:solidFill>
              </a:rPr>
              <a:t>Monitoring forest degradation from selective logging</a:t>
            </a:r>
          </a:p>
          <a:p>
            <a:pPr marL="1244600" lvl="1" indent="-514350">
              <a:lnSpc>
                <a:spcPct val="100000"/>
              </a:lnSpc>
              <a:buFont typeface="+mj-lt"/>
              <a:buAutoNum type="romanLcPeriod"/>
            </a:pPr>
            <a:r>
              <a:rPr lang="en-GB" sz="2000" b="1" dirty="0">
                <a:solidFill>
                  <a:schemeClr val="bg2">
                    <a:lumMod val="75000"/>
                  </a:schemeClr>
                </a:solidFill>
              </a:rPr>
              <a:t>Monitoring forest degradation from fuelwood collection</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Remote sensing approaches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direct methods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indirect methods</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Software requirements</a:t>
            </a:r>
          </a:p>
          <a:p>
            <a:pPr marL="457200" lvl="0" indent="-457200">
              <a:lnSpc>
                <a:spcPct val="100000"/>
              </a:lnSpc>
              <a:buClr>
                <a:schemeClr val="bg2">
                  <a:lumMod val="20000"/>
                  <a:lumOff val="80000"/>
                </a:schemeClr>
              </a:buClr>
              <a:buSzPct val="115000"/>
              <a:buFont typeface="+mj-lt"/>
              <a:buAutoNum type="arabicPeriod"/>
            </a:pPr>
            <a:endParaRPr lang="en-GB" sz="2000" dirty="0">
              <a:solidFill>
                <a:schemeClr val="bg2">
                  <a:lumMod val="20000"/>
                  <a:lumOff val="80000"/>
                </a:schemeClr>
              </a:solidFill>
            </a:endParaRPr>
          </a:p>
          <a:p>
            <a:pPr marL="0" lvl="0" indent="0">
              <a:lnSpc>
                <a:spcPct val="100000"/>
              </a:lnSpc>
              <a:buClr>
                <a:schemeClr val="bg2">
                  <a:lumMod val="20000"/>
                  <a:lumOff val="80000"/>
                </a:schemeClr>
              </a:buClr>
              <a:buSzPct val="115000"/>
              <a:buNone/>
            </a:pPr>
            <a:r>
              <a:rPr lang="en-GB" sz="1800" dirty="0">
                <a:solidFill>
                  <a:schemeClr val="bg2">
                    <a:lumMod val="20000"/>
                    <a:lumOff val="80000"/>
                  </a:schemeClr>
                </a:solidFill>
              </a:rPr>
              <a:t>*GPG = Good Practice Guidance</a:t>
            </a:r>
          </a:p>
          <a:p>
            <a:pPr marL="0" lvl="0" indent="0">
              <a:lnSpc>
                <a:spcPct val="100000"/>
              </a:lnSpc>
              <a:buClr>
                <a:schemeClr val="bg2">
                  <a:lumMod val="20000"/>
                  <a:lumOff val="80000"/>
                </a:schemeClr>
              </a:buClr>
              <a:buSzPct val="115000"/>
              <a:buNone/>
            </a:pPr>
            <a:endParaRPr lang="en-GB" sz="1800" dirty="0">
              <a:solidFill>
                <a:schemeClr val="bg2">
                  <a:lumMod val="20000"/>
                  <a:lumOff val="80000"/>
                </a:schemeClr>
              </a:solidFill>
            </a:endParaRPr>
          </a:p>
        </p:txBody>
      </p:sp>
    </p:spTree>
    <p:extLst>
      <p:ext uri="{BB962C8B-B14F-4D97-AF65-F5344CB8AC3E}">
        <p14:creationId xmlns:p14="http://schemas.microsoft.com/office/powerpoint/2010/main" val="148610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r>
              <a:rPr lang="en-GB" altLang="en-US" sz="2800" dirty="0"/>
              <a:t>Using spatial analysis to model fuel wood supply and demand </a:t>
            </a:r>
            <a:endParaRPr lang="en-GB" sz="2800" dirty="0"/>
          </a:p>
        </p:txBody>
      </p:sp>
      <p:pic>
        <p:nvPicPr>
          <p:cNvPr id="4" name="Picture 2" descr="http://origin-ars.els-cdn.com/content/image/1-s2.0-S0961953407000529-g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695" y="1420549"/>
            <a:ext cx="5762529" cy="46249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89224" y="5676126"/>
            <a:ext cx="2798671" cy="369332"/>
          </a:xfrm>
          <a:prstGeom prst="rect">
            <a:avLst/>
          </a:prstGeom>
        </p:spPr>
        <p:txBody>
          <a:bodyPr wrap="square">
            <a:spAutoFit/>
          </a:bodyPr>
          <a:lstStyle/>
          <a:p>
            <a:r>
              <a:rPr lang="en-US" dirty="0"/>
              <a:t>Source: Ghilardi et al. 2007.</a:t>
            </a:r>
          </a:p>
        </p:txBody>
      </p:sp>
      <p:sp>
        <p:nvSpPr>
          <p:cNvPr id="3" name="TextBox 2"/>
          <p:cNvSpPr txBox="1"/>
          <p:nvPr/>
        </p:nvSpPr>
        <p:spPr>
          <a:xfrm>
            <a:off x="6646460" y="2456597"/>
            <a:ext cx="1959062" cy="553998"/>
          </a:xfrm>
          <a:prstGeom prst="rect">
            <a:avLst/>
          </a:prstGeom>
          <a:solidFill>
            <a:schemeClr val="accent3"/>
          </a:solidFill>
        </p:spPr>
        <p:txBody>
          <a:bodyPr wrap="none" rtlCol="0">
            <a:spAutoFit/>
          </a:bodyPr>
          <a:lstStyle/>
          <a:p>
            <a:pPr>
              <a:lnSpc>
                <a:spcPts val="1800"/>
              </a:lnSpc>
            </a:pPr>
            <a:r>
              <a:rPr lang="en-GB" sz="1400" dirty="0">
                <a:latin typeface="Verdana" pitchFamily="34" charset="0"/>
              </a:rPr>
              <a:t>LU/LC = land use / </a:t>
            </a:r>
            <a:br>
              <a:rPr lang="en-GB" sz="1400" dirty="0">
                <a:latin typeface="Verdana" pitchFamily="34" charset="0"/>
              </a:rPr>
            </a:br>
            <a:r>
              <a:rPr lang="en-GB" sz="1400" dirty="0">
                <a:latin typeface="Verdana" pitchFamily="34" charset="0"/>
              </a:rPr>
              <a:t>land cover</a:t>
            </a:r>
          </a:p>
        </p:txBody>
      </p:sp>
    </p:spTree>
    <p:extLst>
      <p:ext uri="{BB962C8B-B14F-4D97-AF65-F5344CB8AC3E}">
        <p14:creationId xmlns:p14="http://schemas.microsoft.com/office/powerpoint/2010/main" val="265405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Definition of forest degradation and IPCC GPG* context</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Types of forest degradation</a:t>
            </a:r>
          </a:p>
          <a:p>
            <a:pPr marL="457200" lvl="0" indent="-457200">
              <a:lnSpc>
                <a:spcPct val="100000"/>
              </a:lnSpc>
              <a:buSzPct val="115000"/>
              <a:buFont typeface="+mj-lt"/>
              <a:buAutoNum type="arabicPeriod"/>
            </a:pPr>
            <a:r>
              <a:rPr lang="en-GB" sz="2000" b="1" dirty="0"/>
              <a:t>Approaches to assess forest degradation areas </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selective logging</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fuelwood collection</a:t>
            </a:r>
          </a:p>
          <a:p>
            <a:pPr marL="1244600" lvl="1" indent="-514350">
              <a:lnSpc>
                <a:spcPct val="100000"/>
              </a:lnSpc>
              <a:buFont typeface="+mj-lt"/>
              <a:buAutoNum type="romanLcPeriod"/>
            </a:pPr>
            <a:r>
              <a:rPr lang="en-GB" sz="2000" b="1" dirty="0"/>
              <a:t>Remote sensing approaches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direct methods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indirect methods</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Software requirements</a:t>
            </a:r>
          </a:p>
          <a:p>
            <a:pPr marL="457200" lvl="0" indent="-457200">
              <a:lnSpc>
                <a:spcPct val="100000"/>
              </a:lnSpc>
              <a:buClr>
                <a:schemeClr val="bg2">
                  <a:lumMod val="20000"/>
                  <a:lumOff val="80000"/>
                </a:schemeClr>
              </a:buClr>
              <a:buSzPct val="115000"/>
              <a:buFont typeface="+mj-lt"/>
              <a:buAutoNum type="arabicPeriod"/>
            </a:pPr>
            <a:endParaRPr lang="en-GB" sz="2000" dirty="0">
              <a:solidFill>
                <a:schemeClr val="bg2">
                  <a:lumMod val="20000"/>
                  <a:lumOff val="80000"/>
                </a:schemeClr>
              </a:solidFill>
            </a:endParaRPr>
          </a:p>
          <a:p>
            <a:pPr marL="0" lvl="0" indent="0">
              <a:lnSpc>
                <a:spcPct val="100000"/>
              </a:lnSpc>
              <a:buClr>
                <a:schemeClr val="bg2">
                  <a:lumMod val="20000"/>
                  <a:lumOff val="80000"/>
                </a:schemeClr>
              </a:buClr>
              <a:buSzPct val="115000"/>
              <a:buNone/>
            </a:pPr>
            <a:r>
              <a:rPr lang="en-GB" sz="1800" dirty="0">
                <a:solidFill>
                  <a:schemeClr val="bg2">
                    <a:lumMod val="20000"/>
                    <a:lumOff val="80000"/>
                  </a:schemeClr>
                </a:solidFill>
              </a:rPr>
              <a:t>*GPG = Good Practice Guidance</a:t>
            </a:r>
          </a:p>
          <a:p>
            <a:pPr marL="0" lvl="0" indent="0">
              <a:lnSpc>
                <a:spcPct val="100000"/>
              </a:lnSpc>
              <a:buClr>
                <a:schemeClr val="bg2">
                  <a:lumMod val="20000"/>
                  <a:lumOff val="80000"/>
                </a:schemeClr>
              </a:buClr>
              <a:buSzPct val="115000"/>
              <a:buNone/>
            </a:pPr>
            <a:endParaRPr lang="en-GB"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en-US" dirty="0"/>
              <a:t>Satellite remote sensing methods</a:t>
            </a:r>
          </a:p>
        </p:txBody>
      </p:sp>
      <p:sp>
        <p:nvSpPr>
          <p:cNvPr id="3" name="Text Placeholder 2"/>
          <p:cNvSpPr>
            <a:spLocks noGrp="1"/>
          </p:cNvSpPr>
          <p:nvPr>
            <p:ph type="body" sz="quarter" idx="10"/>
          </p:nvPr>
        </p:nvSpPr>
        <p:spPr>
          <a:xfrm>
            <a:off x="350861" y="1180074"/>
            <a:ext cx="8682043" cy="4783998"/>
          </a:xfrm>
        </p:spPr>
        <p:txBody>
          <a:bodyPr/>
          <a:lstStyle/>
          <a:p>
            <a:r>
              <a:rPr lang="en-US" sz="2000" dirty="0"/>
              <a:t>There are several remote sensing techniques developed to map the main types of forest degradation.</a:t>
            </a:r>
          </a:p>
          <a:p>
            <a:r>
              <a:rPr lang="en-US" sz="2000" dirty="0"/>
              <a:t>The choice of remote sensing method depends on:</a:t>
            </a:r>
          </a:p>
          <a:p>
            <a:pPr lvl="1"/>
            <a:r>
              <a:rPr lang="en-US" sz="2000" dirty="0"/>
              <a:t>Type and intensity of degradation</a:t>
            </a:r>
          </a:p>
          <a:p>
            <a:pPr lvl="1"/>
            <a:r>
              <a:rPr lang="en-US" sz="2000" dirty="0"/>
              <a:t>Spatial and temporal extent of the problem</a:t>
            </a:r>
          </a:p>
          <a:p>
            <a:r>
              <a:rPr lang="en-US" sz="2000" dirty="0"/>
              <a:t>Two basic approaches:</a:t>
            </a:r>
          </a:p>
          <a:p>
            <a:pPr lvl="1"/>
            <a:r>
              <a:rPr lang="en-US" sz="2000" b="1" dirty="0"/>
              <a:t>Direct Methods</a:t>
            </a:r>
            <a:r>
              <a:rPr lang="en-US" sz="2000" dirty="0"/>
              <a:t> </a:t>
            </a:r>
            <a:r>
              <a:rPr lang="en-US" sz="2000" dirty="0">
                <a:solidFill>
                  <a:schemeClr val="accent4"/>
                </a:solidFill>
              </a:rPr>
              <a:t>(module section 3iia)</a:t>
            </a:r>
            <a:r>
              <a:rPr lang="en-US" sz="2000" dirty="0"/>
              <a:t>: Assessing canopy damage using time series data to detect and map degraded forests</a:t>
            </a:r>
          </a:p>
          <a:p>
            <a:pPr lvl="1"/>
            <a:r>
              <a:rPr lang="en-US" sz="2000" b="1" dirty="0"/>
              <a:t>Indirect Methods</a:t>
            </a:r>
            <a:r>
              <a:rPr lang="en-US" sz="2000" dirty="0"/>
              <a:t> </a:t>
            </a:r>
            <a:r>
              <a:rPr lang="en-US" sz="2000" dirty="0">
                <a:solidFill>
                  <a:schemeClr val="accent4"/>
                </a:solidFill>
              </a:rPr>
              <a:t>(3iib)</a:t>
            </a:r>
            <a:r>
              <a:rPr lang="en-US" sz="2000" dirty="0"/>
              <a:t>: Estimating the forest area affected by forest degradation detecting human infrastructure as proxy (and combine with GIS analysis)</a:t>
            </a:r>
          </a:p>
          <a:p>
            <a:pPr lvl="1"/>
            <a:endParaRPr lang="en-US" sz="2000" dirty="0"/>
          </a:p>
        </p:txBody>
      </p:sp>
    </p:spTree>
    <p:extLst>
      <p:ext uri="{BB962C8B-B14F-4D97-AF65-F5344CB8AC3E}">
        <p14:creationId xmlns:p14="http://schemas.microsoft.com/office/powerpoint/2010/main" val="3148943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z="2800" dirty="0"/>
              <a:t>Challenges to defining forest degradation</a:t>
            </a:r>
            <a:endParaRPr lang="en-GB" dirty="0"/>
          </a:p>
        </p:txBody>
      </p:sp>
      <p:sp>
        <p:nvSpPr>
          <p:cNvPr id="3" name="Tijdelijke aanduiding voor tekst 2"/>
          <p:cNvSpPr>
            <a:spLocks noGrp="1"/>
          </p:cNvSpPr>
          <p:nvPr>
            <p:ph type="body" sz="quarter" idx="10"/>
          </p:nvPr>
        </p:nvSpPr>
        <p:spPr>
          <a:xfrm>
            <a:off x="235164" y="1298373"/>
            <a:ext cx="3661015" cy="4188028"/>
          </a:xfrm>
        </p:spPr>
        <p:txBody>
          <a:bodyPr/>
          <a:lstStyle/>
          <a:p>
            <a:pPr marL="285750" indent="-285750">
              <a:lnSpc>
                <a:spcPct val="100000"/>
              </a:lnSpc>
              <a:spcBef>
                <a:spcPts val="1800"/>
              </a:spcBef>
              <a:buFont typeface="Wingdings" charset="2"/>
              <a:buChar char="§"/>
            </a:pPr>
            <a:r>
              <a:rPr lang="en-GB" sz="2000" dirty="0">
                <a:solidFill>
                  <a:schemeClr val="accent5">
                    <a:lumMod val="75000"/>
                  </a:schemeClr>
                </a:solidFill>
                <a:latin typeface="Verdana"/>
                <a:cs typeface="Verdana"/>
              </a:rPr>
              <a:t>Forest degradation can have many effects on the forest canopy.</a:t>
            </a:r>
          </a:p>
          <a:p>
            <a:pPr marL="285750" indent="-285750">
              <a:lnSpc>
                <a:spcPct val="100000"/>
              </a:lnSpc>
              <a:spcBef>
                <a:spcPts val="1800"/>
              </a:spcBef>
              <a:buFont typeface="Wingdings" charset="2"/>
              <a:buChar char="§"/>
            </a:pPr>
            <a:r>
              <a:rPr lang="en-GB" sz="2000" dirty="0">
                <a:solidFill>
                  <a:schemeClr val="accent5">
                    <a:lumMod val="75000"/>
                  </a:schemeClr>
                </a:solidFill>
                <a:latin typeface="Verdana"/>
                <a:cs typeface="Verdana"/>
              </a:rPr>
              <a:t>Forest degradation creates a mixture of environments, including undisturbed forests, small clearings, and old degraded forests (i.e., forest regeneration) in remote sensing images.</a:t>
            </a:r>
          </a:p>
          <a:p>
            <a:pPr>
              <a:lnSpc>
                <a:spcPct val="100000"/>
              </a:lnSpc>
              <a:spcBef>
                <a:spcPts val="1800"/>
              </a:spcBef>
            </a:pPr>
            <a:endParaRPr lang="en-GB" sz="2000" dirty="0">
              <a:solidFill>
                <a:schemeClr val="accent5">
                  <a:lumMod val="75000"/>
                </a:schemeClr>
              </a:solidFill>
            </a:endParaRPr>
          </a:p>
        </p:txBody>
      </p:sp>
      <p:pic>
        <p:nvPicPr>
          <p:cNvPr id="5" name="Picture 4"/>
          <p:cNvPicPr>
            <a:picLocks noChangeAspect="1"/>
          </p:cNvPicPr>
          <p:nvPr/>
        </p:nvPicPr>
        <p:blipFill>
          <a:blip r:embed="rId3" cstate="print"/>
          <a:stretch>
            <a:fillRect/>
          </a:stretch>
        </p:blipFill>
        <p:spPr>
          <a:xfrm>
            <a:off x="3999432" y="1121938"/>
            <a:ext cx="4828792" cy="4828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982648" y="5390866"/>
            <a:ext cx="2781531" cy="553998"/>
          </a:xfrm>
          <a:prstGeom prst="rect">
            <a:avLst/>
          </a:prstGeom>
          <a:noFill/>
        </p:spPr>
        <p:txBody>
          <a:bodyPr wrap="none" rtlCol="0">
            <a:spAutoFit/>
          </a:bodyPr>
          <a:lstStyle/>
          <a:p>
            <a:pPr>
              <a:lnSpc>
                <a:spcPts val="1800"/>
              </a:lnSpc>
            </a:pPr>
            <a:r>
              <a:rPr lang="en-GB" sz="1400" dirty="0">
                <a:solidFill>
                  <a:schemeClr val="accent6"/>
                </a:solidFill>
                <a:latin typeface="Verdana" pitchFamily="34" charset="0"/>
              </a:rPr>
              <a:t>Based on Sourcebook 2014. </a:t>
            </a:r>
            <a:br>
              <a:rPr lang="en-GB" sz="1400" dirty="0">
                <a:solidFill>
                  <a:schemeClr val="accent6"/>
                </a:solidFill>
                <a:latin typeface="Verdana" pitchFamily="34" charset="0"/>
              </a:rPr>
            </a:br>
            <a:r>
              <a:rPr lang="en-GB" sz="1400" dirty="0">
                <a:solidFill>
                  <a:schemeClr val="accent6"/>
                </a:solidFill>
                <a:latin typeface="Verdana" pitchFamily="34" charset="0"/>
              </a:rPr>
              <a:t>Figure 2.2.1</a:t>
            </a:r>
          </a:p>
        </p:txBody>
      </p:sp>
    </p:spTree>
    <p:extLst>
      <p:ext uri="{BB962C8B-B14F-4D97-AF65-F5344CB8AC3E}">
        <p14:creationId xmlns:p14="http://schemas.microsoft.com/office/powerpoint/2010/main" val="2387136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sensing methods</a:t>
            </a:r>
          </a:p>
        </p:txBody>
      </p:sp>
      <p:sp>
        <p:nvSpPr>
          <p:cNvPr id="4" name="Text Placeholder 3"/>
          <p:cNvSpPr>
            <a:spLocks noGrp="1"/>
          </p:cNvSpPr>
          <p:nvPr>
            <p:ph type="body" sz="quarter" idx="10"/>
          </p:nvPr>
        </p:nvSpPr>
        <p:spPr>
          <a:xfrm>
            <a:off x="5507626" y="1099960"/>
            <a:ext cx="3621284" cy="4285231"/>
          </a:xfrm>
          <a:noFill/>
        </p:spPr>
        <p:txBody>
          <a:bodyPr/>
          <a:lstStyle/>
          <a:p>
            <a:r>
              <a:rPr lang="en-US" sz="2000" dirty="0"/>
              <a:t>Very high spatial resolution imagery facilitates visual detection of forest degradation. </a:t>
            </a:r>
          </a:p>
          <a:p>
            <a:r>
              <a:rPr lang="en-US" sz="2000" dirty="0"/>
              <a:t>Medium spatial resolution imagery with a higher number of spectral bands, such as Landsat, can be useful to map and monitor forest degradation with high temporal coverage.</a:t>
            </a:r>
          </a:p>
        </p:txBody>
      </p:sp>
      <p:pic>
        <p:nvPicPr>
          <p:cNvPr id="3" name="Picture 2"/>
          <p:cNvPicPr>
            <a:picLocks noChangeAspect="1"/>
          </p:cNvPicPr>
          <p:nvPr/>
        </p:nvPicPr>
        <p:blipFill>
          <a:blip r:embed="rId2" cstate="print"/>
          <a:stretch>
            <a:fillRect/>
          </a:stretch>
        </p:blipFill>
        <p:spPr>
          <a:xfrm>
            <a:off x="243715" y="1127680"/>
            <a:ext cx="5277407" cy="4866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773013" y="5467402"/>
            <a:ext cx="2781531" cy="553998"/>
          </a:xfrm>
          <a:prstGeom prst="rect">
            <a:avLst/>
          </a:prstGeom>
          <a:noFill/>
        </p:spPr>
        <p:txBody>
          <a:bodyPr wrap="none" rtlCol="0">
            <a:spAutoFit/>
          </a:bodyPr>
          <a:lstStyle/>
          <a:p>
            <a:pPr>
              <a:lnSpc>
                <a:spcPts val="1800"/>
              </a:lnSpc>
            </a:pPr>
            <a:r>
              <a:rPr lang="en-GB" sz="1400" dirty="0">
                <a:solidFill>
                  <a:schemeClr val="accent6"/>
                </a:solidFill>
                <a:latin typeface="Verdana" pitchFamily="34" charset="0"/>
              </a:rPr>
              <a:t>Based on Sourcebook 2014. </a:t>
            </a:r>
            <a:br>
              <a:rPr lang="en-GB" sz="1400" dirty="0">
                <a:solidFill>
                  <a:schemeClr val="accent6"/>
                </a:solidFill>
                <a:latin typeface="Verdana" pitchFamily="34" charset="0"/>
              </a:rPr>
            </a:br>
            <a:r>
              <a:rPr lang="en-GB" sz="1400" dirty="0">
                <a:solidFill>
                  <a:schemeClr val="accent6"/>
                </a:solidFill>
                <a:latin typeface="Verdana" pitchFamily="34" charset="0"/>
              </a:rPr>
              <a:t>Figure 2.2.3</a:t>
            </a:r>
          </a:p>
        </p:txBody>
      </p:sp>
    </p:spTree>
    <p:extLst>
      <p:ext uri="{BB962C8B-B14F-4D97-AF65-F5344CB8AC3E}">
        <p14:creationId xmlns:p14="http://schemas.microsoft.com/office/powerpoint/2010/main" val="3479000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SzPct val="115000"/>
              <a:buFont typeface="+mj-lt"/>
              <a:buAutoNum type="arabicPeriod"/>
            </a:pPr>
            <a:r>
              <a:rPr lang="en-GB" sz="2000" dirty="0"/>
              <a:t>Definition of forest degradation and IPCC GPG* context</a:t>
            </a:r>
          </a:p>
          <a:p>
            <a:pPr marL="457200" lvl="0" indent="-457200">
              <a:lnSpc>
                <a:spcPct val="100000"/>
              </a:lnSpc>
              <a:buSzPct val="115000"/>
              <a:buFont typeface="+mj-lt"/>
              <a:buAutoNum type="arabicPeriod"/>
            </a:pPr>
            <a:r>
              <a:rPr lang="en-GB" sz="2000" dirty="0"/>
              <a:t>Types of forest degradation</a:t>
            </a:r>
          </a:p>
          <a:p>
            <a:pPr marL="457200" lvl="0" indent="-457200">
              <a:lnSpc>
                <a:spcPct val="100000"/>
              </a:lnSpc>
              <a:buSzPct val="115000"/>
              <a:buFont typeface="+mj-lt"/>
              <a:buAutoNum type="arabicPeriod"/>
            </a:pPr>
            <a:r>
              <a:rPr lang="en-GB" sz="2000" dirty="0"/>
              <a:t>Approaches to assess forest degradation areas: </a:t>
            </a:r>
          </a:p>
          <a:p>
            <a:pPr marL="1244600" lvl="1" indent="-514350">
              <a:lnSpc>
                <a:spcPct val="100000"/>
              </a:lnSpc>
              <a:buFont typeface="+mj-lt"/>
              <a:buAutoNum type="romanLcPeriod"/>
            </a:pPr>
            <a:r>
              <a:rPr lang="en-GB" sz="2000" dirty="0"/>
              <a:t>Monitoring forest degradation from selective logging</a:t>
            </a:r>
          </a:p>
          <a:p>
            <a:pPr marL="1244600" lvl="1" indent="-514350">
              <a:lnSpc>
                <a:spcPct val="100000"/>
              </a:lnSpc>
              <a:buFont typeface="+mj-lt"/>
              <a:buAutoNum type="romanLcPeriod"/>
            </a:pPr>
            <a:r>
              <a:rPr lang="en-GB" sz="2000" dirty="0"/>
              <a:t>Monitoring forest degradation from fuelwood collection</a:t>
            </a:r>
          </a:p>
          <a:p>
            <a:pPr marL="1244600" lvl="1" indent="-514350">
              <a:lnSpc>
                <a:spcPct val="100000"/>
              </a:lnSpc>
              <a:buFont typeface="+mj-lt"/>
              <a:buAutoNum type="romanLcPeriod"/>
            </a:pPr>
            <a:r>
              <a:rPr lang="en-GB" sz="2000" dirty="0"/>
              <a:t>Remote sensing approaches:</a:t>
            </a:r>
          </a:p>
          <a:p>
            <a:pPr marL="2141537" lvl="2" indent="-514350">
              <a:lnSpc>
                <a:spcPct val="100000"/>
              </a:lnSpc>
              <a:buFont typeface="+mj-lt"/>
              <a:buAutoNum type="alphaLcParenR"/>
            </a:pPr>
            <a:r>
              <a:rPr lang="en-GB" sz="2000" dirty="0"/>
              <a:t>direct methods</a:t>
            </a:r>
          </a:p>
          <a:p>
            <a:pPr marL="2141537" lvl="2" indent="-514350">
              <a:lnSpc>
                <a:spcPct val="100000"/>
              </a:lnSpc>
              <a:buFont typeface="+mj-lt"/>
              <a:buAutoNum type="alphaLcParenR"/>
            </a:pPr>
            <a:r>
              <a:rPr lang="en-GB" sz="2000" dirty="0"/>
              <a:t>indirect methods</a:t>
            </a:r>
          </a:p>
          <a:p>
            <a:pPr marL="457200" lvl="0" indent="-457200">
              <a:lnSpc>
                <a:spcPct val="100000"/>
              </a:lnSpc>
              <a:buSzPct val="115000"/>
              <a:buFont typeface="+mj-lt"/>
              <a:buAutoNum type="arabicPeriod"/>
            </a:pPr>
            <a:r>
              <a:rPr lang="en-GB" sz="2000" dirty="0"/>
              <a:t>Software requirements</a:t>
            </a:r>
          </a:p>
          <a:p>
            <a:pPr marL="0" lvl="0" indent="0">
              <a:lnSpc>
                <a:spcPct val="100000"/>
              </a:lnSpc>
              <a:buSzPct val="115000"/>
              <a:buNone/>
            </a:pPr>
            <a:endParaRPr lang="en-GB" sz="2000" dirty="0"/>
          </a:p>
          <a:p>
            <a:pPr marL="0" lvl="0" indent="0">
              <a:lnSpc>
                <a:spcPct val="100000"/>
              </a:lnSpc>
              <a:buSzPct val="115000"/>
              <a:buNone/>
            </a:pPr>
            <a:r>
              <a:rPr lang="en-GB" sz="1800" dirty="0"/>
              <a:t>*GPG = Good Practice Guidance</a:t>
            </a:r>
          </a:p>
        </p:txBody>
      </p:sp>
    </p:spTree>
    <p:extLst>
      <p:ext uri="{BB962C8B-B14F-4D97-AF65-F5344CB8AC3E}">
        <p14:creationId xmlns:p14="http://schemas.microsoft.com/office/powerpoint/2010/main" val="3408426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62181"/>
            <a:ext cx="9144000" cy="995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p:cNvSpPr>
            <a:spLocks noGrp="1"/>
          </p:cNvSpPr>
          <p:nvPr>
            <p:ph type="title"/>
          </p:nvPr>
        </p:nvSpPr>
        <p:spPr>
          <a:xfrm>
            <a:off x="491642" y="102863"/>
            <a:ext cx="8442796" cy="1180027"/>
          </a:xfrm>
        </p:spPr>
        <p:txBody>
          <a:bodyPr/>
          <a:lstStyle/>
          <a:p>
            <a:r>
              <a:rPr lang="en-US" sz="2400" dirty="0"/>
              <a:t>Examples of remote sensing methods to map selective logging and burning in the Brazilian Amazon</a:t>
            </a:r>
          </a:p>
        </p:txBody>
      </p:sp>
      <p:graphicFrame>
        <p:nvGraphicFramePr>
          <p:cNvPr id="4" name="Group 654"/>
          <p:cNvGraphicFramePr>
            <a:graphicFrameLocks noGrp="1"/>
          </p:cNvGraphicFramePr>
          <p:nvPr>
            <p:extLst>
              <p:ext uri="{D42A27DB-BD31-4B8C-83A1-F6EECF244321}">
                <p14:modId xmlns:p14="http://schemas.microsoft.com/office/powerpoint/2010/main" val="3238155702"/>
              </p:ext>
            </p:extLst>
          </p:nvPr>
        </p:nvGraphicFramePr>
        <p:xfrm>
          <a:off x="354274" y="1478076"/>
          <a:ext cx="8604531" cy="4846280"/>
        </p:xfrm>
        <a:graphic>
          <a:graphicData uri="http://schemas.openxmlformats.org/drawingml/2006/table">
            <a:tbl>
              <a:tblPr firstRow="1"/>
              <a:tblGrid>
                <a:gridCol w="1474526">
                  <a:extLst>
                    <a:ext uri="{9D8B030D-6E8A-4147-A177-3AD203B41FA5}">
                      <a16:colId xmlns:a16="http://schemas.microsoft.com/office/drawing/2014/main" val="20000"/>
                    </a:ext>
                  </a:extLst>
                </a:gridCol>
                <a:gridCol w="884087">
                  <a:extLst>
                    <a:ext uri="{9D8B030D-6E8A-4147-A177-3AD203B41FA5}">
                      <a16:colId xmlns:a16="http://schemas.microsoft.com/office/drawing/2014/main" val="20001"/>
                    </a:ext>
                  </a:extLst>
                </a:gridCol>
                <a:gridCol w="1258578">
                  <a:extLst>
                    <a:ext uri="{9D8B030D-6E8A-4147-A177-3AD203B41FA5}">
                      <a16:colId xmlns:a16="http://schemas.microsoft.com/office/drawing/2014/main" val="20002"/>
                    </a:ext>
                  </a:extLst>
                </a:gridCol>
                <a:gridCol w="1440613">
                  <a:extLst>
                    <a:ext uri="{9D8B030D-6E8A-4147-A177-3AD203B41FA5}">
                      <a16:colId xmlns:a16="http://schemas.microsoft.com/office/drawing/2014/main" val="20003"/>
                    </a:ext>
                  </a:extLst>
                </a:gridCol>
                <a:gridCol w="1730302">
                  <a:extLst>
                    <a:ext uri="{9D8B030D-6E8A-4147-A177-3AD203B41FA5}">
                      <a16:colId xmlns:a16="http://schemas.microsoft.com/office/drawing/2014/main" val="20004"/>
                    </a:ext>
                  </a:extLst>
                </a:gridCol>
                <a:gridCol w="1816425">
                  <a:extLst>
                    <a:ext uri="{9D8B030D-6E8A-4147-A177-3AD203B41FA5}">
                      <a16:colId xmlns:a16="http://schemas.microsoft.com/office/drawing/2014/main" val="20005"/>
                    </a:ext>
                  </a:extLst>
                </a:gridCol>
              </a:tblGrid>
              <a:tr h="457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Mapping approach</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Sensor</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Spatial extent</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Objective</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Advantages</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Disadvantages</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extLst>
                  <a:ext uri="{0D108BD9-81ED-4DB2-BD59-A6C34878D82A}">
                    <a16:rowId xmlns:a16="http://schemas.microsoft.com/office/drawing/2014/main" val="10000"/>
                  </a:ext>
                </a:extLst>
              </a:tr>
              <a:tr h="33524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Visual interpretation</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Landsat TM5</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Local</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Map total logging area</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Does not require sophisticated image processing techniques. </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Labor intensive for large areas and may be user biased to define the boundaries.</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3524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Landsat TM5</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Brazilian Amazon</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Detection of logging landings + buffer</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a:ln>
                            <a:noFill/>
                          </a:ln>
                          <a:solidFill>
                            <a:schemeClr val="tx1"/>
                          </a:solidFill>
                          <a:effectLst/>
                          <a:latin typeface="Verdana" charset="0"/>
                          <a:ea typeface="ＭＳ Ｐゴシック" charset="0"/>
                          <a:cs typeface="Times New Roman" charset="0"/>
                        </a:rPr>
                        <a:t>Landsat TM5 e ETM+</a:t>
                      </a:r>
                      <a:endParaRPr kumimoji="0" lang="pt-BR" sz="1400" b="0" i="0" u="none" strike="noStrike" cap="none" normalizeH="0" baseline="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a:ln>
                            <a:noFill/>
                          </a:ln>
                          <a:solidFill>
                            <a:schemeClr val="tx1"/>
                          </a:solidFill>
                          <a:effectLst/>
                          <a:latin typeface="Verdana" charset="0"/>
                          <a:ea typeface="ＭＳ Ｐゴシック" charset="0"/>
                          <a:cs typeface="Times New Roman" charset="0"/>
                        </a:rPr>
                        <a:t>Local</a:t>
                      </a:r>
                      <a:endParaRPr kumimoji="0" lang="pt-BR" sz="1400" b="0" i="0" u="none" strike="noStrike" cap="none" normalizeH="0" baseline="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Map total logging area (canopy damage, clearings, and undamaged forest).</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Relatively simple to implement and satisfactorily estimate the total logging area.</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Logging buffers varies across the landscape, and this approach does not reproduce the actual shape of the logged area. </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Decision tree</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SPOT 4</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Local</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Map forest  canopy damage associated with logging and burning.</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Simple and intuitive classification rules.</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charset="0"/>
                          <a:ea typeface="ＭＳ Ｐゴシック" charset="0"/>
                          <a:cs typeface="Times New Roman" charset="0"/>
                        </a:rPr>
                        <a:t>It has not been tested in very large areas and classification rules may vary across the landscape.</a:t>
                      </a: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4053385" y="6399539"/>
            <a:ext cx="4132669" cy="323165"/>
          </a:xfrm>
          <a:prstGeom prst="rect">
            <a:avLst/>
          </a:prstGeom>
          <a:noFill/>
        </p:spPr>
        <p:txBody>
          <a:bodyPr wrap="square" rtlCol="0">
            <a:spAutoFit/>
          </a:bodyPr>
          <a:lstStyle/>
          <a:p>
            <a:pPr>
              <a:lnSpc>
                <a:spcPts val="1800"/>
              </a:lnSpc>
            </a:pPr>
            <a:r>
              <a:rPr lang="en-GB" sz="1400" dirty="0">
                <a:solidFill>
                  <a:schemeClr val="accent6"/>
                </a:solidFill>
                <a:latin typeface="Verdana" pitchFamily="34" charset="0"/>
              </a:rPr>
              <a:t>Based on Sourcebook 2014. Table 2.2.1</a:t>
            </a:r>
          </a:p>
        </p:txBody>
      </p:sp>
    </p:spTree>
    <p:extLst>
      <p:ext uri="{BB962C8B-B14F-4D97-AF65-F5344CB8AC3E}">
        <p14:creationId xmlns:p14="http://schemas.microsoft.com/office/powerpoint/2010/main" val="913599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02864"/>
            <a:ext cx="8442796" cy="786329"/>
          </a:xfrm>
        </p:spPr>
        <p:txBody>
          <a:bodyPr/>
          <a:lstStyle/>
          <a:p>
            <a:r>
              <a:rPr lang="en-GB" sz="2800" dirty="0"/>
              <a:t>Examples of remote sensing methods (cont.)</a:t>
            </a:r>
          </a:p>
        </p:txBody>
      </p:sp>
      <p:graphicFrame>
        <p:nvGraphicFramePr>
          <p:cNvPr id="4" name="Group 654"/>
          <p:cNvGraphicFramePr>
            <a:graphicFrameLocks noGrp="1"/>
          </p:cNvGraphicFramePr>
          <p:nvPr>
            <p:extLst>
              <p:ext uri="{D42A27DB-BD31-4B8C-83A1-F6EECF244321}">
                <p14:modId xmlns:p14="http://schemas.microsoft.com/office/powerpoint/2010/main" val="31901191"/>
              </p:ext>
            </p:extLst>
          </p:nvPr>
        </p:nvGraphicFramePr>
        <p:xfrm>
          <a:off x="353551" y="959127"/>
          <a:ext cx="8639978" cy="5821630"/>
        </p:xfrm>
        <a:graphic>
          <a:graphicData uri="http://schemas.openxmlformats.org/drawingml/2006/table">
            <a:tbl>
              <a:tblPr/>
              <a:tblGrid>
                <a:gridCol w="1383654">
                  <a:extLst>
                    <a:ext uri="{9D8B030D-6E8A-4147-A177-3AD203B41FA5}">
                      <a16:colId xmlns:a16="http://schemas.microsoft.com/office/drawing/2014/main" val="20000"/>
                    </a:ext>
                  </a:extLst>
                </a:gridCol>
                <a:gridCol w="984675">
                  <a:extLst>
                    <a:ext uri="{9D8B030D-6E8A-4147-A177-3AD203B41FA5}">
                      <a16:colId xmlns:a16="http://schemas.microsoft.com/office/drawing/2014/main" val="20001"/>
                    </a:ext>
                  </a:extLst>
                </a:gridCol>
                <a:gridCol w="1263763">
                  <a:extLst>
                    <a:ext uri="{9D8B030D-6E8A-4147-A177-3AD203B41FA5}">
                      <a16:colId xmlns:a16="http://schemas.microsoft.com/office/drawing/2014/main" val="20002"/>
                    </a:ext>
                  </a:extLst>
                </a:gridCol>
                <a:gridCol w="1446548">
                  <a:extLst>
                    <a:ext uri="{9D8B030D-6E8A-4147-A177-3AD203B41FA5}">
                      <a16:colId xmlns:a16="http://schemas.microsoft.com/office/drawing/2014/main" val="20003"/>
                    </a:ext>
                  </a:extLst>
                </a:gridCol>
                <a:gridCol w="1737430">
                  <a:extLst>
                    <a:ext uri="{9D8B030D-6E8A-4147-A177-3AD203B41FA5}">
                      <a16:colId xmlns:a16="http://schemas.microsoft.com/office/drawing/2014/main" val="20004"/>
                    </a:ext>
                  </a:extLst>
                </a:gridCol>
                <a:gridCol w="1823908">
                  <a:extLst>
                    <a:ext uri="{9D8B030D-6E8A-4147-A177-3AD203B41FA5}">
                      <a16:colId xmlns:a16="http://schemas.microsoft.com/office/drawing/2014/main" val="20005"/>
                    </a:ext>
                  </a:extLst>
                </a:gridCol>
              </a:tblGrid>
              <a:tr h="457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Mapping approach</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Sensor</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Spatial extent</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Objective</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Advantages</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imes New Roman" charset="0"/>
                          <a:ea typeface="ＭＳ Ｐゴシック" charset="0"/>
                          <a:cs typeface="Times New Roman" charset="0"/>
                        </a:rPr>
                        <a:t>Disadvantages</a:t>
                      </a:r>
                      <a:endParaRPr kumimoji="0" lang="en-US" sz="20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extLst>
                  <a:ext uri="{0D108BD9-81ED-4DB2-BD59-A6C34878D82A}">
                    <a16:rowId xmlns:a16="http://schemas.microsoft.com/office/drawing/2014/main" val="10000"/>
                  </a:ext>
                </a:extLst>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Change detection</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Landsat TM5 e ETM+</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Local</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Map forest  canopy damage associated with logging and burning.</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Enhances forest canopy damaged areas.</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Requires two pairs of images and does not separate natural and anthropogenic forest changes.</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Image segmentation</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Landsat TM5</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Local</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Map total logging area (canopy damage, clearings, and undamaged forest).</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Relatively simple to implement and satisfactorily estimate the total logging area. Free software available.</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It has not been tested in very large areas, and segmentation rules may vary across the landscape. </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Carnegie Landsat Analysis System (CLAS)</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Landsat TM5 e ETM+</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Three states of the Brazilian Amazon (PA, MT and AC)</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Map total logging area (canopy damage, clearings, and undamaged forest).</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Fully automated and standardized to very large areas.</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Requires very high computation power and pairs of images to forest change detection. Tested only with Landsat ETM+</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Normalized Differencing Fraction Index (NDFI)+ Contextual Classification Algorithm (CCA)</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Landsat TM5 e ETM+</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Local</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Map forest  canopy damage associated with logging and burning.</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Enhances forest canopy damaged areas.</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Verdana" charset="0"/>
                          <a:ea typeface="ＭＳ Ｐゴシック" charset="0"/>
                          <a:cs typeface="Times New Roman" charset="0"/>
                        </a:rPr>
                        <a:t>It has not been tested in very large areas and does not separate logging from burning damages.</a:t>
                      </a:r>
                      <a:endParaRPr kumimoji="0" lang="en-US"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Box 4"/>
          <p:cNvSpPr txBox="1"/>
          <p:nvPr/>
        </p:nvSpPr>
        <p:spPr>
          <a:xfrm>
            <a:off x="4967801" y="6467779"/>
            <a:ext cx="4132669" cy="323165"/>
          </a:xfrm>
          <a:prstGeom prst="rect">
            <a:avLst/>
          </a:prstGeom>
          <a:noFill/>
        </p:spPr>
        <p:txBody>
          <a:bodyPr wrap="square" rtlCol="0">
            <a:spAutoFit/>
          </a:bodyPr>
          <a:lstStyle/>
          <a:p>
            <a:pPr>
              <a:lnSpc>
                <a:spcPts val="1800"/>
              </a:lnSpc>
            </a:pPr>
            <a:r>
              <a:rPr lang="en-GB" sz="1400" dirty="0">
                <a:solidFill>
                  <a:schemeClr val="accent6"/>
                </a:solidFill>
                <a:latin typeface="Verdana" pitchFamily="34" charset="0"/>
              </a:rPr>
              <a:t>Based on Sourcebook 2014. Table 2.2.1</a:t>
            </a:r>
          </a:p>
        </p:txBody>
      </p:sp>
    </p:spTree>
    <p:extLst>
      <p:ext uri="{BB962C8B-B14F-4D97-AF65-F5344CB8AC3E}">
        <p14:creationId xmlns:p14="http://schemas.microsoft.com/office/powerpoint/2010/main" val="942781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25224"/>
            <a:ext cx="9144000" cy="1119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8" name="Text Placeholder 11"/>
          <p:cNvSpPr txBox="1">
            <a:spLocks/>
          </p:cNvSpPr>
          <p:nvPr/>
        </p:nvSpPr>
        <p:spPr>
          <a:xfrm>
            <a:off x="94068" y="1405901"/>
            <a:ext cx="3486150" cy="4430437"/>
          </a:xfrm>
          <a:prstGeom prst="rect">
            <a:avLst/>
          </a:prstGeom>
          <a:noFill/>
        </p:spPr>
        <p:txBody>
          <a:bodyPr>
            <a:noAutofit/>
          </a:bodyPr>
          <a:lstStyle/>
          <a:p>
            <a:pPr marL="342900" indent="-342900" fontAlgn="auto">
              <a:spcBef>
                <a:spcPct val="20000"/>
              </a:spcBef>
              <a:spcAft>
                <a:spcPts val="0"/>
              </a:spcAft>
              <a:buSzPct val="140000"/>
              <a:buFont typeface="Wingdings" panose="05000000000000000000" pitchFamily="2" charset="2"/>
              <a:buChar char="§"/>
              <a:defRPr/>
            </a:pPr>
            <a:r>
              <a:rPr lang="en-US" dirty="0">
                <a:latin typeface="+mj-lt"/>
                <a:ea typeface="+mn-ea"/>
                <a:cs typeface="+mn-cs"/>
              </a:rPr>
              <a:t>Forest degradation signal changes fast.</a:t>
            </a:r>
          </a:p>
          <a:p>
            <a:pPr marL="342900" indent="-342900" fontAlgn="auto">
              <a:spcBef>
                <a:spcPct val="20000"/>
              </a:spcBef>
              <a:spcAft>
                <a:spcPts val="0"/>
              </a:spcAft>
              <a:buSzPct val="140000"/>
              <a:buFont typeface="Wingdings" panose="05000000000000000000" pitchFamily="2" charset="2"/>
              <a:buChar char="§"/>
              <a:defRPr/>
            </a:pPr>
            <a:r>
              <a:rPr lang="en-US" dirty="0">
                <a:latin typeface="+mj-lt"/>
                <a:ea typeface="+mn-ea"/>
                <a:cs typeface="+mn-cs"/>
              </a:rPr>
              <a:t>There is a synergism of forest degradation processes that can reduce more C stocks of degraded forests.</a:t>
            </a:r>
          </a:p>
          <a:p>
            <a:pPr marL="342900" indent="-342900">
              <a:spcBef>
                <a:spcPct val="20000"/>
              </a:spcBef>
              <a:buSzPct val="140000"/>
              <a:buFont typeface="Wingdings" panose="05000000000000000000" pitchFamily="2" charset="2"/>
              <a:buChar char="§"/>
              <a:defRPr/>
            </a:pPr>
            <a:r>
              <a:rPr lang="en-US" dirty="0">
                <a:latin typeface="+mj-lt"/>
                <a:ea typeface="+mn-ea"/>
                <a:cs typeface="+mn-cs"/>
              </a:rPr>
              <a:t>Recurrent forest degradation is expected and creates even more loss of C stocks.</a:t>
            </a:r>
          </a:p>
          <a:p>
            <a:pPr marL="342900" indent="-342900">
              <a:spcBef>
                <a:spcPct val="20000"/>
              </a:spcBef>
              <a:buSzPct val="140000"/>
              <a:buFont typeface="Wingdings" panose="05000000000000000000" pitchFamily="2" charset="2"/>
              <a:buChar char="§"/>
              <a:defRPr/>
            </a:pPr>
            <a:r>
              <a:rPr lang="en-US" dirty="0">
                <a:latin typeface="+mj-lt"/>
                <a:ea typeface="+mn-ea"/>
                <a:cs typeface="+mn-cs"/>
              </a:rPr>
              <a:t>Annual monitoring is required to keep track of forest degradation process.</a:t>
            </a:r>
          </a:p>
        </p:txBody>
      </p:sp>
      <p:sp>
        <p:nvSpPr>
          <p:cNvPr id="140289" name="Title 3"/>
          <p:cNvSpPr>
            <a:spLocks noGrp="1"/>
          </p:cNvSpPr>
          <p:nvPr>
            <p:ph type="title"/>
          </p:nvPr>
        </p:nvSpPr>
        <p:spPr>
          <a:xfrm>
            <a:off x="142875" y="214313"/>
            <a:ext cx="3579495" cy="1143000"/>
          </a:xfrm>
        </p:spPr>
        <p:txBody>
          <a:bodyPr>
            <a:noAutofit/>
          </a:bodyPr>
          <a:lstStyle/>
          <a:p>
            <a:pPr algn="l" eaLnBrk="1" hangingPunct="1"/>
            <a:r>
              <a:rPr lang="pt-BR" sz="2800" dirty="0">
                <a:latin typeface="+mj-lt"/>
              </a:rPr>
              <a:t>Dynamics</a:t>
            </a:r>
            <a:r>
              <a:rPr lang="pt-BR" sz="2800" dirty="0">
                <a:solidFill>
                  <a:srgbClr val="FF0000"/>
                </a:solidFill>
                <a:latin typeface="+mj-lt"/>
              </a:rPr>
              <a:t> </a:t>
            </a:r>
            <a:r>
              <a:rPr lang="pt-BR" sz="2800" dirty="0">
                <a:latin typeface="+mj-lt"/>
              </a:rPr>
              <a:t>of</a:t>
            </a:r>
            <a:br>
              <a:rPr lang="pt-BR" sz="2800" dirty="0">
                <a:latin typeface="+mj-lt"/>
              </a:rPr>
            </a:br>
            <a:r>
              <a:rPr lang="pt-BR" sz="2800" dirty="0">
                <a:latin typeface="+mj-lt"/>
              </a:rPr>
              <a:t>forest degradation</a:t>
            </a:r>
          </a:p>
        </p:txBody>
      </p:sp>
      <p:grpSp>
        <p:nvGrpSpPr>
          <p:cNvPr id="140290" name="Group 2"/>
          <p:cNvGrpSpPr>
            <a:grpSpLocks/>
          </p:cNvGrpSpPr>
          <p:nvPr/>
        </p:nvGrpSpPr>
        <p:grpSpPr bwMode="auto">
          <a:xfrm>
            <a:off x="1436370" y="239365"/>
            <a:ext cx="7279005" cy="5939840"/>
            <a:chOff x="-1325" y="1755"/>
            <a:chExt cx="11463" cy="9355"/>
          </a:xfrm>
        </p:grpSpPr>
        <p:pic>
          <p:nvPicPr>
            <p:cNvPr id="140292" name="Picture 3" descr="ndfi_1998"/>
            <p:cNvPicPr>
              <a:picLocks noChangeAspect="1" noChangeArrowheads="1"/>
            </p:cNvPicPr>
            <p:nvPr/>
          </p:nvPicPr>
          <p:blipFill>
            <a:blip r:embed="rId3" cstate="print">
              <a:extLst>
                <a:ext uri="{28A0092B-C50C-407E-A947-70E740481C1C}">
                  <a14:useLocalDpi xmlns:a14="http://schemas.microsoft.com/office/drawing/2010/main" val="0"/>
                </a:ext>
              </a:extLst>
            </a:blip>
            <a:srcRect b="14667"/>
            <a:stretch>
              <a:fillRect/>
            </a:stretch>
          </p:blipFill>
          <p:spPr bwMode="auto">
            <a:xfrm>
              <a:off x="2398" y="1755"/>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 Box 4"/>
            <p:cNvSpPr txBox="1">
              <a:spLocks noChangeArrowheads="1"/>
            </p:cNvSpPr>
            <p:nvPr/>
          </p:nvSpPr>
          <p:spPr bwMode="auto">
            <a:xfrm>
              <a:off x="5532" y="1884"/>
              <a:ext cx="418" cy="186"/>
            </a:xfrm>
            <a:prstGeom prst="rect">
              <a:avLst/>
            </a:prstGeom>
            <a:solidFill>
              <a:srgbClr val="000000"/>
            </a:solidFill>
            <a:ln w="9525">
              <a:solidFill>
                <a:srgbClr val="000000"/>
              </a:solidFill>
              <a:miter lim="800000"/>
              <a:headEnd/>
              <a:tailEnd/>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800" b="1">
                  <a:solidFill>
                    <a:srgbClr val="FFFFFF"/>
                  </a:solidFill>
                  <a:cs typeface="Arial" charset="0"/>
                </a:rPr>
                <a:t>1998</a:t>
              </a:r>
              <a:endParaRPr lang="pt-BR" sz="1800">
                <a:cs typeface="Arial" charset="0"/>
              </a:endParaRPr>
            </a:p>
          </p:txBody>
        </p:sp>
        <p:pic>
          <p:nvPicPr>
            <p:cNvPr id="140294" name="Picture 5" descr="ndfi_2003"/>
            <p:cNvPicPr>
              <a:picLocks noChangeAspect="1" noChangeArrowheads="1"/>
            </p:cNvPicPr>
            <p:nvPr/>
          </p:nvPicPr>
          <p:blipFill>
            <a:blip r:embed="rId4" cstate="print">
              <a:extLst>
                <a:ext uri="{28A0092B-C50C-407E-A947-70E740481C1C}">
                  <a14:useLocalDpi xmlns:a14="http://schemas.microsoft.com/office/drawing/2010/main" val="0"/>
                </a:ext>
              </a:extLst>
            </a:blip>
            <a:srcRect b="14944"/>
            <a:stretch>
              <a:fillRect/>
            </a:stretch>
          </p:blipFill>
          <p:spPr bwMode="auto">
            <a:xfrm>
              <a:off x="6538" y="8038"/>
              <a:ext cx="3600"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6" descr="ndfi_2002"/>
            <p:cNvPicPr>
              <a:picLocks noChangeAspect="1" noChangeArrowheads="1"/>
            </p:cNvPicPr>
            <p:nvPr/>
          </p:nvPicPr>
          <p:blipFill>
            <a:blip r:embed="rId5" cstate="print">
              <a:extLst>
                <a:ext uri="{28A0092B-C50C-407E-A947-70E740481C1C}">
                  <a14:useLocalDpi xmlns:a14="http://schemas.microsoft.com/office/drawing/2010/main" val="0"/>
                </a:ext>
              </a:extLst>
            </a:blip>
            <a:srcRect b="14667"/>
            <a:stretch>
              <a:fillRect/>
            </a:stretch>
          </p:blipFill>
          <p:spPr bwMode="auto">
            <a:xfrm>
              <a:off x="2398" y="8038"/>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7" descr="ndfi_2001"/>
            <p:cNvPicPr>
              <a:picLocks noChangeAspect="1" noChangeArrowheads="1"/>
            </p:cNvPicPr>
            <p:nvPr/>
          </p:nvPicPr>
          <p:blipFill>
            <a:blip r:embed="rId6" cstate="print">
              <a:extLst>
                <a:ext uri="{28A0092B-C50C-407E-A947-70E740481C1C}">
                  <a14:useLocalDpi xmlns:a14="http://schemas.microsoft.com/office/drawing/2010/main" val="0"/>
                </a:ext>
              </a:extLst>
            </a:blip>
            <a:srcRect b="14667"/>
            <a:stretch>
              <a:fillRect/>
            </a:stretch>
          </p:blipFill>
          <p:spPr bwMode="auto">
            <a:xfrm>
              <a:off x="6538" y="4886"/>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8" descr="ndfi_2000"/>
            <p:cNvPicPr>
              <a:picLocks noChangeAspect="1" noChangeArrowheads="1"/>
            </p:cNvPicPr>
            <p:nvPr/>
          </p:nvPicPr>
          <p:blipFill>
            <a:blip r:embed="rId7" cstate="print">
              <a:extLst>
                <a:ext uri="{28A0092B-C50C-407E-A947-70E740481C1C}">
                  <a14:useLocalDpi xmlns:a14="http://schemas.microsoft.com/office/drawing/2010/main" val="0"/>
                </a:ext>
              </a:extLst>
            </a:blip>
            <a:srcRect b="14944"/>
            <a:stretch>
              <a:fillRect/>
            </a:stretch>
          </p:blipFill>
          <p:spPr bwMode="auto">
            <a:xfrm>
              <a:off x="2398" y="4886"/>
              <a:ext cx="3600"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Picture 9" descr="ndfi_1999"/>
            <p:cNvPicPr>
              <a:picLocks noChangeAspect="1" noChangeArrowheads="1"/>
            </p:cNvPicPr>
            <p:nvPr/>
          </p:nvPicPr>
          <p:blipFill>
            <a:blip r:embed="rId8" cstate="print">
              <a:extLst>
                <a:ext uri="{28A0092B-C50C-407E-A947-70E740481C1C}">
                  <a14:useLocalDpi xmlns:a14="http://schemas.microsoft.com/office/drawing/2010/main" val="0"/>
                </a:ext>
              </a:extLst>
            </a:blip>
            <a:srcRect b="14667"/>
            <a:stretch>
              <a:fillRect/>
            </a:stretch>
          </p:blipFill>
          <p:spPr bwMode="auto">
            <a:xfrm>
              <a:off x="6538" y="1755"/>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9" name="Text Box 10"/>
            <p:cNvSpPr txBox="1">
              <a:spLocks noChangeArrowheads="1"/>
            </p:cNvSpPr>
            <p:nvPr/>
          </p:nvSpPr>
          <p:spPr bwMode="auto">
            <a:xfrm>
              <a:off x="2410" y="5805"/>
              <a:ext cx="1777"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cs typeface="Arial" charset="0"/>
                </a:rPr>
                <a:t>Logged and Burned</a:t>
              </a:r>
              <a:endParaRPr lang="pt-BR" sz="1800" b="1">
                <a:cs typeface="Arial" charset="0"/>
              </a:endParaRPr>
            </a:p>
          </p:txBody>
        </p:sp>
        <p:sp>
          <p:nvSpPr>
            <p:cNvPr id="140300" name="Text Box 11"/>
            <p:cNvSpPr txBox="1">
              <a:spLocks noChangeArrowheads="1"/>
            </p:cNvSpPr>
            <p:nvPr/>
          </p:nvSpPr>
          <p:spPr bwMode="auto">
            <a:xfrm>
              <a:off x="2038" y="1820"/>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cs typeface="Arial" charset="0"/>
                </a:rPr>
                <a:t>a</a:t>
              </a:r>
              <a:endParaRPr lang="pt-BR" sz="1800">
                <a:cs typeface="Arial" charset="0"/>
              </a:endParaRPr>
            </a:p>
          </p:txBody>
        </p:sp>
        <p:sp>
          <p:nvSpPr>
            <p:cNvPr id="140301" name="Text Box 12"/>
            <p:cNvSpPr txBox="1">
              <a:spLocks noChangeArrowheads="1"/>
            </p:cNvSpPr>
            <p:nvPr/>
          </p:nvSpPr>
          <p:spPr bwMode="auto">
            <a:xfrm>
              <a:off x="2803" y="3351"/>
              <a:ext cx="855"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cs typeface="Arial" charset="0"/>
                </a:rPr>
                <a:t>Logged</a:t>
              </a:r>
              <a:endParaRPr lang="pt-BR" sz="1800" b="1">
                <a:cs typeface="Arial" charset="0"/>
              </a:endParaRPr>
            </a:p>
          </p:txBody>
        </p:sp>
        <p:sp>
          <p:nvSpPr>
            <p:cNvPr id="140302" name="Text Box 13"/>
            <p:cNvSpPr txBox="1">
              <a:spLocks noChangeArrowheads="1"/>
            </p:cNvSpPr>
            <p:nvPr/>
          </p:nvSpPr>
          <p:spPr bwMode="auto">
            <a:xfrm>
              <a:off x="7618" y="4198"/>
              <a:ext cx="85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cs typeface="Arial" charset="0"/>
                </a:rPr>
                <a:t>Logged</a:t>
              </a:r>
              <a:endParaRPr lang="pt-BR" sz="1800" b="1">
                <a:cs typeface="Arial" charset="0"/>
              </a:endParaRPr>
            </a:p>
          </p:txBody>
        </p:sp>
        <p:sp>
          <p:nvSpPr>
            <p:cNvPr id="140303" name="Text Box 14"/>
            <p:cNvSpPr txBox="1">
              <a:spLocks noChangeArrowheads="1"/>
            </p:cNvSpPr>
            <p:nvPr/>
          </p:nvSpPr>
          <p:spPr bwMode="auto">
            <a:xfrm>
              <a:off x="6838" y="2959"/>
              <a:ext cx="855"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cs typeface="Arial" charset="0"/>
                </a:rPr>
                <a:t>Old</a:t>
              </a:r>
            </a:p>
            <a:p>
              <a:pPr eaLnBrk="1" hangingPunct="1">
                <a:spcAft>
                  <a:spcPts val="1000"/>
                </a:spcAft>
              </a:pPr>
              <a:r>
                <a:rPr lang="pt-BR" sz="1000" b="1">
                  <a:solidFill>
                    <a:srgbClr val="FFFFFF"/>
                  </a:solidFill>
                  <a:cs typeface="Arial" charset="0"/>
                </a:rPr>
                <a:t>Logged</a:t>
              </a:r>
              <a:endParaRPr lang="pt-BR" sz="1800" b="1">
                <a:cs typeface="Arial" charset="0"/>
              </a:endParaRPr>
            </a:p>
          </p:txBody>
        </p:sp>
        <p:sp>
          <p:nvSpPr>
            <p:cNvPr id="140304" name="Text Box 15"/>
            <p:cNvSpPr txBox="1">
              <a:spLocks noChangeArrowheads="1"/>
            </p:cNvSpPr>
            <p:nvPr/>
          </p:nvSpPr>
          <p:spPr bwMode="auto">
            <a:xfrm>
              <a:off x="2541" y="9225"/>
              <a:ext cx="1589"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cs typeface="Arial" charset="0"/>
                </a:rPr>
                <a:t>Old Logged and Burned</a:t>
              </a:r>
              <a:endParaRPr lang="pt-BR" sz="1800" b="1">
                <a:cs typeface="Arial" charset="0"/>
              </a:endParaRPr>
            </a:p>
          </p:txBody>
        </p:sp>
        <p:sp>
          <p:nvSpPr>
            <p:cNvPr id="140305" name="Text Box 16"/>
            <p:cNvSpPr txBox="1">
              <a:spLocks noChangeArrowheads="1"/>
            </p:cNvSpPr>
            <p:nvPr/>
          </p:nvSpPr>
          <p:spPr bwMode="auto">
            <a:xfrm>
              <a:off x="6842" y="9225"/>
              <a:ext cx="1589"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cs typeface="Arial" charset="0"/>
                </a:rPr>
                <a:t>Old Logged and Burned</a:t>
              </a:r>
              <a:endParaRPr lang="pt-BR" sz="1800">
                <a:cs typeface="Arial" charset="0"/>
              </a:endParaRPr>
            </a:p>
          </p:txBody>
        </p:sp>
        <p:sp>
          <p:nvSpPr>
            <p:cNvPr id="140306" name="Line 17"/>
            <p:cNvSpPr>
              <a:spLocks noChangeShapeType="1"/>
            </p:cNvSpPr>
            <p:nvPr/>
          </p:nvSpPr>
          <p:spPr bwMode="auto">
            <a:xfrm flipV="1">
              <a:off x="3703" y="3351"/>
              <a:ext cx="45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07" name="Line 18"/>
            <p:cNvSpPr>
              <a:spLocks noChangeShapeType="1"/>
            </p:cNvSpPr>
            <p:nvPr/>
          </p:nvSpPr>
          <p:spPr bwMode="auto">
            <a:xfrm flipV="1">
              <a:off x="7738" y="3215"/>
              <a:ext cx="45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08" name="Line 19"/>
            <p:cNvSpPr>
              <a:spLocks noChangeShapeType="1"/>
            </p:cNvSpPr>
            <p:nvPr/>
          </p:nvSpPr>
          <p:spPr bwMode="auto">
            <a:xfrm flipV="1">
              <a:off x="8578" y="4198"/>
              <a:ext cx="36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09" name="Line 20"/>
            <p:cNvSpPr>
              <a:spLocks noChangeShapeType="1"/>
            </p:cNvSpPr>
            <p:nvPr/>
          </p:nvSpPr>
          <p:spPr bwMode="auto">
            <a:xfrm>
              <a:off x="3298" y="6302"/>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0" name="Line 21"/>
            <p:cNvSpPr>
              <a:spLocks noChangeShapeType="1"/>
            </p:cNvSpPr>
            <p:nvPr/>
          </p:nvSpPr>
          <p:spPr bwMode="auto">
            <a:xfrm>
              <a:off x="3253" y="6362"/>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1" name="Text Box 22"/>
            <p:cNvSpPr txBox="1">
              <a:spLocks noChangeArrowheads="1"/>
            </p:cNvSpPr>
            <p:nvPr/>
          </p:nvSpPr>
          <p:spPr bwMode="auto">
            <a:xfrm>
              <a:off x="6568" y="5805"/>
              <a:ext cx="1706"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cs typeface="Arial" charset="0"/>
                </a:rPr>
                <a:t>Logged and Burned</a:t>
              </a:r>
              <a:endParaRPr lang="pt-BR" sz="1800" b="1">
                <a:cs typeface="Arial" charset="0"/>
              </a:endParaRPr>
            </a:p>
          </p:txBody>
        </p:sp>
        <p:sp>
          <p:nvSpPr>
            <p:cNvPr id="140312" name="Line 23"/>
            <p:cNvSpPr>
              <a:spLocks noChangeShapeType="1"/>
            </p:cNvSpPr>
            <p:nvPr/>
          </p:nvSpPr>
          <p:spPr bwMode="auto">
            <a:xfrm>
              <a:off x="7483" y="6302"/>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3" name="Line 24"/>
            <p:cNvSpPr>
              <a:spLocks noChangeShapeType="1"/>
            </p:cNvSpPr>
            <p:nvPr/>
          </p:nvSpPr>
          <p:spPr bwMode="auto">
            <a:xfrm>
              <a:off x="7438" y="6362"/>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4" name="Line 25"/>
            <p:cNvSpPr>
              <a:spLocks noChangeShapeType="1"/>
            </p:cNvSpPr>
            <p:nvPr/>
          </p:nvSpPr>
          <p:spPr bwMode="auto">
            <a:xfrm>
              <a:off x="7393" y="9795"/>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5" name="Line 26"/>
            <p:cNvSpPr>
              <a:spLocks noChangeShapeType="1"/>
            </p:cNvSpPr>
            <p:nvPr/>
          </p:nvSpPr>
          <p:spPr bwMode="auto">
            <a:xfrm>
              <a:off x="7348" y="9855"/>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6" name="Line 27"/>
            <p:cNvSpPr>
              <a:spLocks noChangeShapeType="1"/>
            </p:cNvSpPr>
            <p:nvPr/>
          </p:nvSpPr>
          <p:spPr bwMode="auto">
            <a:xfrm>
              <a:off x="3238" y="9795"/>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7" name="Line 28"/>
            <p:cNvSpPr>
              <a:spLocks noChangeShapeType="1"/>
            </p:cNvSpPr>
            <p:nvPr/>
          </p:nvSpPr>
          <p:spPr bwMode="auto">
            <a:xfrm>
              <a:off x="3193" y="9855"/>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8" name="Text Box 29"/>
            <p:cNvSpPr txBox="1">
              <a:spLocks noChangeArrowheads="1"/>
            </p:cNvSpPr>
            <p:nvPr/>
          </p:nvSpPr>
          <p:spPr bwMode="auto">
            <a:xfrm>
              <a:off x="2048" y="4943"/>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cs typeface="Arial" charset="0"/>
                </a:rPr>
                <a:t>c</a:t>
              </a:r>
              <a:endParaRPr lang="pt-BR" sz="1800">
                <a:cs typeface="Arial" charset="0"/>
              </a:endParaRPr>
            </a:p>
          </p:txBody>
        </p:sp>
        <p:sp>
          <p:nvSpPr>
            <p:cNvPr id="140319" name="Text Box 30"/>
            <p:cNvSpPr txBox="1">
              <a:spLocks noChangeArrowheads="1"/>
            </p:cNvSpPr>
            <p:nvPr/>
          </p:nvSpPr>
          <p:spPr bwMode="auto">
            <a:xfrm>
              <a:off x="6223" y="4943"/>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cs typeface="Arial" charset="0"/>
                </a:rPr>
                <a:t>d</a:t>
              </a:r>
              <a:endParaRPr lang="pt-BR" sz="1800">
                <a:cs typeface="Arial" charset="0"/>
              </a:endParaRPr>
            </a:p>
          </p:txBody>
        </p:sp>
        <p:sp>
          <p:nvSpPr>
            <p:cNvPr id="140320" name="Text Box 31"/>
            <p:cNvSpPr txBox="1">
              <a:spLocks noChangeArrowheads="1"/>
            </p:cNvSpPr>
            <p:nvPr/>
          </p:nvSpPr>
          <p:spPr bwMode="auto">
            <a:xfrm>
              <a:off x="2038" y="8068"/>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cs typeface="Arial" charset="0"/>
                </a:rPr>
                <a:t>e</a:t>
              </a:r>
              <a:endParaRPr lang="pt-BR" sz="1800">
                <a:cs typeface="Arial" charset="0"/>
              </a:endParaRPr>
            </a:p>
          </p:txBody>
        </p:sp>
        <p:sp>
          <p:nvSpPr>
            <p:cNvPr id="140321" name="Text Box 32"/>
            <p:cNvSpPr txBox="1">
              <a:spLocks noChangeArrowheads="1"/>
            </p:cNvSpPr>
            <p:nvPr/>
          </p:nvSpPr>
          <p:spPr bwMode="auto">
            <a:xfrm>
              <a:off x="6208" y="8079"/>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cs typeface="Arial" charset="0"/>
                </a:rPr>
                <a:t>f</a:t>
              </a:r>
              <a:endParaRPr lang="pt-BR" sz="1800">
                <a:cs typeface="Arial" charset="0"/>
              </a:endParaRPr>
            </a:p>
          </p:txBody>
        </p:sp>
        <p:sp>
          <p:nvSpPr>
            <p:cNvPr id="140322" name="Text Box 33"/>
            <p:cNvSpPr txBox="1">
              <a:spLocks noChangeArrowheads="1"/>
            </p:cNvSpPr>
            <p:nvPr/>
          </p:nvSpPr>
          <p:spPr bwMode="auto">
            <a:xfrm>
              <a:off x="6228" y="1808"/>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cs typeface="Arial" charset="0"/>
                </a:rPr>
                <a:t>b</a:t>
              </a:r>
              <a:endParaRPr lang="pt-BR" sz="1800">
                <a:cs typeface="Arial" charset="0"/>
              </a:endParaRPr>
            </a:p>
          </p:txBody>
        </p:sp>
        <p:pic>
          <p:nvPicPr>
            <p:cNvPr id="140323" name="Picture 34" descr="ndfi_2003"/>
            <p:cNvPicPr>
              <a:picLocks noChangeAspect="1" noChangeArrowheads="1"/>
            </p:cNvPicPr>
            <p:nvPr/>
          </p:nvPicPr>
          <p:blipFill>
            <a:blip r:embed="rId4" cstate="print">
              <a:extLst>
                <a:ext uri="{28A0092B-C50C-407E-A947-70E740481C1C}">
                  <a14:useLocalDpi xmlns:a14="http://schemas.microsoft.com/office/drawing/2010/main" val="0"/>
                </a:ext>
              </a:extLst>
            </a:blip>
            <a:srcRect t="85611"/>
            <a:stretch>
              <a:fillRect/>
            </a:stretch>
          </p:blipFill>
          <p:spPr bwMode="auto">
            <a:xfrm>
              <a:off x="-1325" y="10563"/>
              <a:ext cx="360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p:cNvSpPr txBox="1"/>
          <p:nvPr/>
        </p:nvSpPr>
        <p:spPr>
          <a:xfrm>
            <a:off x="5404523" y="6290355"/>
            <a:ext cx="2781531" cy="553998"/>
          </a:xfrm>
          <a:prstGeom prst="rect">
            <a:avLst/>
          </a:prstGeom>
          <a:noFill/>
        </p:spPr>
        <p:txBody>
          <a:bodyPr wrap="none" rtlCol="0">
            <a:spAutoFit/>
          </a:bodyPr>
          <a:lstStyle/>
          <a:p>
            <a:pPr>
              <a:lnSpc>
                <a:spcPts val="1800"/>
              </a:lnSpc>
            </a:pPr>
            <a:r>
              <a:rPr lang="en-GB" sz="1400" dirty="0">
                <a:solidFill>
                  <a:schemeClr val="accent6"/>
                </a:solidFill>
                <a:latin typeface="Verdana" pitchFamily="34" charset="0"/>
              </a:rPr>
              <a:t>Based on Sourcebook 2014. </a:t>
            </a:r>
            <a:br>
              <a:rPr lang="en-GB" sz="1400" dirty="0">
                <a:solidFill>
                  <a:schemeClr val="accent6"/>
                </a:solidFill>
                <a:latin typeface="Verdana" pitchFamily="34" charset="0"/>
              </a:rPr>
            </a:br>
            <a:r>
              <a:rPr lang="en-GB" sz="1400" dirty="0">
                <a:solidFill>
                  <a:schemeClr val="accent6"/>
                </a:solidFill>
                <a:latin typeface="Verdana" pitchFamily="34" charset="0"/>
              </a:rPr>
              <a:t>Figure 2.2.6</a:t>
            </a:r>
          </a:p>
        </p:txBody>
      </p:sp>
    </p:spTree>
    <p:extLst>
      <p:ext uri="{BB962C8B-B14F-4D97-AF65-F5344CB8AC3E}">
        <p14:creationId xmlns:p14="http://schemas.microsoft.com/office/powerpoint/2010/main" val="1571826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Definition of forest degradation and IPCC GPG* context</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Types of forest degradation</a:t>
            </a:r>
          </a:p>
          <a:p>
            <a:pPr marL="457200" lvl="0" indent="-457200">
              <a:lnSpc>
                <a:spcPct val="100000"/>
              </a:lnSpc>
              <a:buSzPct val="115000"/>
              <a:buFont typeface="+mj-lt"/>
              <a:buAutoNum type="arabicPeriod"/>
            </a:pPr>
            <a:r>
              <a:rPr lang="en-GB" sz="2000" b="1" dirty="0"/>
              <a:t>Approaches to assess forest degradation areas </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selective logging</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fuelwood collection</a:t>
            </a:r>
          </a:p>
          <a:p>
            <a:pPr marL="1244600" lvl="1" indent="-514350">
              <a:lnSpc>
                <a:spcPct val="100000"/>
              </a:lnSpc>
              <a:buFont typeface="+mj-lt"/>
              <a:buAutoNum type="romanLcPeriod"/>
            </a:pPr>
            <a:r>
              <a:rPr lang="en-GB" sz="2000" b="1" dirty="0"/>
              <a:t>Remote sensing approaches</a:t>
            </a:r>
          </a:p>
          <a:p>
            <a:pPr marL="2141537" lvl="2" indent="-514350">
              <a:lnSpc>
                <a:spcPct val="100000"/>
              </a:lnSpc>
              <a:buClr>
                <a:schemeClr val="bg2"/>
              </a:buClr>
              <a:buFont typeface="+mj-lt"/>
              <a:buAutoNum type="alphaLcParenR"/>
            </a:pPr>
            <a:r>
              <a:rPr lang="en-GB" sz="2000" b="1" dirty="0"/>
              <a:t>direct methods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indirect methods</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Software requirements</a:t>
            </a:r>
          </a:p>
          <a:p>
            <a:pPr marL="457200" lvl="0" indent="-457200">
              <a:lnSpc>
                <a:spcPct val="100000"/>
              </a:lnSpc>
              <a:buClr>
                <a:schemeClr val="bg2">
                  <a:lumMod val="20000"/>
                  <a:lumOff val="80000"/>
                </a:schemeClr>
              </a:buClr>
              <a:buSzPct val="115000"/>
              <a:buFont typeface="+mj-lt"/>
              <a:buAutoNum type="arabicPeriod"/>
            </a:pPr>
            <a:endParaRPr lang="en-GB" sz="2000" dirty="0">
              <a:solidFill>
                <a:schemeClr val="bg2">
                  <a:lumMod val="20000"/>
                  <a:lumOff val="80000"/>
                </a:schemeClr>
              </a:solidFill>
            </a:endParaRPr>
          </a:p>
          <a:p>
            <a:pPr marL="0" lvl="0" indent="0">
              <a:lnSpc>
                <a:spcPct val="100000"/>
              </a:lnSpc>
              <a:buClr>
                <a:schemeClr val="bg2">
                  <a:lumMod val="20000"/>
                  <a:lumOff val="80000"/>
                </a:schemeClr>
              </a:buClr>
              <a:buSzPct val="115000"/>
              <a:buNone/>
            </a:pPr>
            <a:r>
              <a:rPr lang="en-GB" sz="1800" dirty="0">
                <a:solidFill>
                  <a:schemeClr val="bg2">
                    <a:lumMod val="20000"/>
                    <a:lumOff val="80000"/>
                  </a:schemeClr>
                </a:solidFill>
              </a:rPr>
              <a:t>*GPG = Good Practice Guidance</a:t>
            </a:r>
          </a:p>
          <a:p>
            <a:pPr marL="0" lvl="0" indent="0">
              <a:lnSpc>
                <a:spcPct val="100000"/>
              </a:lnSpc>
              <a:buClr>
                <a:schemeClr val="bg2">
                  <a:lumMod val="20000"/>
                  <a:lumOff val="80000"/>
                </a:schemeClr>
              </a:buClr>
              <a:buSzPct val="115000"/>
              <a:buNone/>
            </a:pPr>
            <a:endParaRPr lang="en-GB"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interpretation of forest degradation</a:t>
            </a:r>
          </a:p>
        </p:txBody>
      </p:sp>
      <p:sp>
        <p:nvSpPr>
          <p:cNvPr id="3" name="Text Placeholder 2"/>
          <p:cNvSpPr>
            <a:spLocks noGrp="1"/>
          </p:cNvSpPr>
          <p:nvPr>
            <p:ph type="body" sz="quarter" idx="10"/>
          </p:nvPr>
        </p:nvSpPr>
        <p:spPr>
          <a:xfrm>
            <a:off x="5252019" y="1098902"/>
            <a:ext cx="3690368" cy="4674483"/>
          </a:xfrm>
        </p:spPr>
        <p:txBody>
          <a:bodyPr/>
          <a:lstStyle/>
          <a:p>
            <a:r>
              <a:rPr lang="en-US" sz="1800" dirty="0"/>
              <a:t>Examples of selective logging and logged and burned forests in the Sinop region, Mato Grosso, Brazil.</a:t>
            </a:r>
          </a:p>
          <a:p>
            <a:r>
              <a:rPr lang="en-US" sz="1800" dirty="0"/>
              <a:t>Defining the boundary between degraded and undisturbed forests is subjective.</a:t>
            </a:r>
          </a:p>
          <a:p>
            <a:r>
              <a:rPr lang="en-US" sz="1800" dirty="0"/>
              <a:t>Old forest degradation scars cannot be detected visually.</a:t>
            </a:r>
          </a:p>
          <a:p>
            <a:r>
              <a:rPr lang="en-US" sz="1800" dirty="0"/>
              <a:t>Forest degradation signal disappears fast (see slide 31), making visual interpretation challenging. </a:t>
            </a:r>
          </a:p>
        </p:txBody>
      </p:sp>
      <p:grpSp>
        <p:nvGrpSpPr>
          <p:cNvPr id="4" name="Group 3"/>
          <p:cNvGrpSpPr>
            <a:grpSpLocks noChangeAspect="1"/>
          </p:cNvGrpSpPr>
          <p:nvPr/>
        </p:nvGrpSpPr>
        <p:grpSpPr bwMode="auto">
          <a:xfrm>
            <a:off x="207686" y="1289296"/>
            <a:ext cx="4856568" cy="4279107"/>
            <a:chOff x="832" y="664"/>
            <a:chExt cx="4079" cy="3594"/>
          </a:xfrm>
        </p:grpSpPr>
        <p:grpSp>
          <p:nvGrpSpPr>
            <p:cNvPr id="5" name="Group 4"/>
            <p:cNvGrpSpPr>
              <a:grpSpLocks/>
            </p:cNvGrpSpPr>
            <p:nvPr/>
          </p:nvGrpSpPr>
          <p:grpSpPr bwMode="auto">
            <a:xfrm>
              <a:off x="832" y="664"/>
              <a:ext cx="1969" cy="3361"/>
              <a:chOff x="926" y="616"/>
              <a:chExt cx="1969" cy="3361"/>
            </a:xfrm>
          </p:grpSpPr>
          <p:sp>
            <p:nvSpPr>
              <p:cNvPr id="25" name="Rectangle 5"/>
              <p:cNvSpPr>
                <a:spLocks noChangeArrowheads="1"/>
              </p:cNvSpPr>
              <p:nvPr/>
            </p:nvSpPr>
            <p:spPr bwMode="auto">
              <a:xfrm>
                <a:off x="926" y="616"/>
                <a:ext cx="3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rgbClr val="000000"/>
                    </a:solidFill>
                    <a:latin typeface="Times New Roman" charset="0"/>
                  </a:rPr>
                  <a:t> </a:t>
                </a:r>
                <a:endParaRPr lang="en-US" sz="1200" dirty="0"/>
              </a:p>
            </p:txBody>
          </p:sp>
          <p:pic>
            <p:nvPicPr>
              <p:cNvPr id="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 y="618"/>
                <a:ext cx="1935" cy="1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 y="2361"/>
                <a:ext cx="1934" cy="1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8"/>
              <p:cNvSpPr>
                <a:spLocks noChangeArrowheads="1"/>
              </p:cNvSpPr>
              <p:nvPr/>
            </p:nvSpPr>
            <p:spPr bwMode="auto">
              <a:xfrm>
                <a:off x="1662" y="879"/>
                <a:ext cx="4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Selective</a:t>
                </a:r>
                <a:endParaRPr lang="en-US" sz="1200" dirty="0"/>
              </a:p>
            </p:txBody>
          </p:sp>
          <p:sp>
            <p:nvSpPr>
              <p:cNvPr id="29" name="Rectangle 9"/>
              <p:cNvSpPr>
                <a:spLocks noChangeArrowheads="1"/>
              </p:cNvSpPr>
              <p:nvPr/>
            </p:nvSpPr>
            <p:spPr bwMode="auto">
              <a:xfrm>
                <a:off x="2075" y="879"/>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30" name="Rectangle 10"/>
              <p:cNvSpPr>
                <a:spLocks noChangeArrowheads="1"/>
              </p:cNvSpPr>
              <p:nvPr/>
            </p:nvSpPr>
            <p:spPr bwMode="auto">
              <a:xfrm>
                <a:off x="1662" y="993"/>
                <a:ext cx="3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logging </a:t>
                </a:r>
                <a:endParaRPr lang="en-US" sz="1200" dirty="0"/>
              </a:p>
            </p:txBody>
          </p:sp>
          <p:sp>
            <p:nvSpPr>
              <p:cNvPr id="31" name="Rectangle 11"/>
              <p:cNvSpPr>
                <a:spLocks noChangeArrowheads="1"/>
              </p:cNvSpPr>
              <p:nvPr/>
            </p:nvSpPr>
            <p:spPr bwMode="auto">
              <a:xfrm>
                <a:off x="2033" y="993"/>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32" name="Rectangle 12"/>
              <p:cNvSpPr>
                <a:spLocks noChangeArrowheads="1"/>
              </p:cNvSpPr>
              <p:nvPr/>
            </p:nvSpPr>
            <p:spPr bwMode="auto">
              <a:xfrm>
                <a:off x="985" y="655"/>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1998</a:t>
                </a:r>
                <a:endParaRPr lang="en-US" sz="1200" dirty="0"/>
              </a:p>
            </p:txBody>
          </p:sp>
          <p:sp>
            <p:nvSpPr>
              <p:cNvPr id="33" name="Rectangle 13"/>
              <p:cNvSpPr>
                <a:spLocks noChangeArrowheads="1"/>
              </p:cNvSpPr>
              <p:nvPr/>
            </p:nvSpPr>
            <p:spPr bwMode="auto">
              <a:xfrm>
                <a:off x="1198" y="65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34" name="Rectangle 14"/>
              <p:cNvSpPr>
                <a:spLocks noChangeArrowheads="1"/>
              </p:cNvSpPr>
              <p:nvPr/>
            </p:nvSpPr>
            <p:spPr bwMode="auto">
              <a:xfrm>
                <a:off x="985" y="2372"/>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1999</a:t>
                </a:r>
                <a:endParaRPr lang="en-US" sz="1200" dirty="0"/>
              </a:p>
            </p:txBody>
          </p:sp>
          <p:sp>
            <p:nvSpPr>
              <p:cNvPr id="35" name="Rectangle 15"/>
              <p:cNvSpPr>
                <a:spLocks noChangeArrowheads="1"/>
              </p:cNvSpPr>
              <p:nvPr/>
            </p:nvSpPr>
            <p:spPr bwMode="auto">
              <a:xfrm>
                <a:off x="1198" y="2372"/>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36" name="Rectangle 16"/>
              <p:cNvSpPr>
                <a:spLocks noChangeArrowheads="1"/>
              </p:cNvSpPr>
              <p:nvPr/>
            </p:nvSpPr>
            <p:spPr bwMode="auto">
              <a:xfrm>
                <a:off x="1834" y="2575"/>
                <a:ext cx="60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Old Selective</a:t>
                </a:r>
                <a:endParaRPr lang="en-US" sz="1200" dirty="0"/>
              </a:p>
            </p:txBody>
          </p:sp>
          <p:sp>
            <p:nvSpPr>
              <p:cNvPr id="37" name="Rectangle 17"/>
              <p:cNvSpPr>
                <a:spLocks noChangeArrowheads="1"/>
              </p:cNvSpPr>
              <p:nvPr/>
            </p:nvSpPr>
            <p:spPr bwMode="auto">
              <a:xfrm>
                <a:off x="2432" y="257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38" name="Rectangle 18"/>
              <p:cNvSpPr>
                <a:spLocks noChangeArrowheads="1"/>
              </p:cNvSpPr>
              <p:nvPr/>
            </p:nvSpPr>
            <p:spPr bwMode="auto">
              <a:xfrm>
                <a:off x="1834" y="2689"/>
                <a:ext cx="34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logging</a:t>
                </a:r>
                <a:endParaRPr lang="en-US" sz="1200" dirty="0"/>
              </a:p>
            </p:txBody>
          </p:sp>
          <p:sp>
            <p:nvSpPr>
              <p:cNvPr id="39" name="Rectangle 19"/>
              <p:cNvSpPr>
                <a:spLocks noChangeArrowheads="1"/>
              </p:cNvSpPr>
              <p:nvPr/>
            </p:nvSpPr>
            <p:spPr bwMode="auto">
              <a:xfrm>
                <a:off x="2177" y="2689"/>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40" name="Freeform 20"/>
              <p:cNvSpPr>
                <a:spLocks noEditPoints="1"/>
              </p:cNvSpPr>
              <p:nvPr/>
            </p:nvSpPr>
            <p:spPr bwMode="auto">
              <a:xfrm>
                <a:off x="1463" y="1140"/>
                <a:ext cx="1101" cy="719"/>
              </a:xfrm>
              <a:custGeom>
                <a:avLst/>
                <a:gdLst>
                  <a:gd name="T0" fmla="*/ 55 w 1101"/>
                  <a:gd name="T1" fmla="*/ 0 h 719"/>
                  <a:gd name="T2" fmla="*/ 70 w 1101"/>
                  <a:gd name="T3" fmla="*/ 18 h 719"/>
                  <a:gd name="T4" fmla="*/ 114 w 1101"/>
                  <a:gd name="T5" fmla="*/ 2 h 719"/>
                  <a:gd name="T6" fmla="*/ 228 w 1101"/>
                  <a:gd name="T7" fmla="*/ 8 h 719"/>
                  <a:gd name="T8" fmla="*/ 313 w 1101"/>
                  <a:gd name="T9" fmla="*/ 11 h 719"/>
                  <a:gd name="T10" fmla="*/ 368 w 1101"/>
                  <a:gd name="T11" fmla="*/ 41 h 719"/>
                  <a:gd name="T12" fmla="*/ 397 w 1101"/>
                  <a:gd name="T13" fmla="*/ 43 h 719"/>
                  <a:gd name="T14" fmla="*/ 455 w 1101"/>
                  <a:gd name="T15" fmla="*/ 17 h 719"/>
                  <a:gd name="T16" fmla="*/ 568 w 1101"/>
                  <a:gd name="T17" fmla="*/ 22 h 719"/>
                  <a:gd name="T18" fmla="*/ 655 w 1101"/>
                  <a:gd name="T19" fmla="*/ 25 h 719"/>
                  <a:gd name="T20" fmla="*/ 710 w 1101"/>
                  <a:gd name="T21" fmla="*/ 57 h 719"/>
                  <a:gd name="T22" fmla="*/ 738 w 1101"/>
                  <a:gd name="T23" fmla="*/ 57 h 719"/>
                  <a:gd name="T24" fmla="*/ 796 w 1101"/>
                  <a:gd name="T25" fmla="*/ 31 h 719"/>
                  <a:gd name="T26" fmla="*/ 910 w 1101"/>
                  <a:gd name="T27" fmla="*/ 35 h 719"/>
                  <a:gd name="T28" fmla="*/ 995 w 1101"/>
                  <a:gd name="T29" fmla="*/ 40 h 719"/>
                  <a:gd name="T30" fmla="*/ 1051 w 1101"/>
                  <a:gd name="T31" fmla="*/ 70 h 719"/>
                  <a:gd name="T32" fmla="*/ 1092 w 1101"/>
                  <a:gd name="T33" fmla="*/ 44 h 719"/>
                  <a:gd name="T34" fmla="*/ 1101 w 1101"/>
                  <a:gd name="T35" fmla="*/ 60 h 719"/>
                  <a:gd name="T36" fmla="*/ 1082 w 1101"/>
                  <a:gd name="T37" fmla="*/ 44 h 719"/>
                  <a:gd name="T38" fmla="*/ 1010 w 1101"/>
                  <a:gd name="T39" fmla="*/ 79 h 719"/>
                  <a:gd name="T40" fmla="*/ 984 w 1101"/>
                  <a:gd name="T41" fmla="*/ 107 h 719"/>
                  <a:gd name="T42" fmla="*/ 994 w 1101"/>
                  <a:gd name="T43" fmla="*/ 169 h 719"/>
                  <a:gd name="T44" fmla="*/ 948 w 1101"/>
                  <a:gd name="T45" fmla="*/ 215 h 719"/>
                  <a:gd name="T46" fmla="*/ 957 w 1101"/>
                  <a:gd name="T47" fmla="*/ 277 h 719"/>
                  <a:gd name="T48" fmla="*/ 909 w 1101"/>
                  <a:gd name="T49" fmla="*/ 385 h 719"/>
                  <a:gd name="T50" fmla="*/ 916 w 1101"/>
                  <a:gd name="T51" fmla="*/ 426 h 719"/>
                  <a:gd name="T52" fmla="*/ 901 w 1101"/>
                  <a:gd name="T53" fmla="*/ 490 h 719"/>
                  <a:gd name="T54" fmla="*/ 928 w 1101"/>
                  <a:gd name="T55" fmla="*/ 538 h 719"/>
                  <a:gd name="T56" fmla="*/ 930 w 1101"/>
                  <a:gd name="T57" fmla="*/ 518 h 719"/>
                  <a:gd name="T58" fmla="*/ 887 w 1101"/>
                  <a:gd name="T59" fmla="*/ 623 h 719"/>
                  <a:gd name="T60" fmla="*/ 887 w 1101"/>
                  <a:gd name="T61" fmla="*/ 704 h 719"/>
                  <a:gd name="T62" fmla="*/ 877 w 1101"/>
                  <a:gd name="T63" fmla="*/ 717 h 719"/>
                  <a:gd name="T64" fmla="*/ 858 w 1101"/>
                  <a:gd name="T65" fmla="*/ 704 h 719"/>
                  <a:gd name="T66" fmla="*/ 842 w 1101"/>
                  <a:gd name="T67" fmla="*/ 687 h 719"/>
                  <a:gd name="T68" fmla="*/ 782 w 1101"/>
                  <a:gd name="T69" fmla="*/ 710 h 719"/>
                  <a:gd name="T70" fmla="*/ 669 w 1101"/>
                  <a:gd name="T71" fmla="*/ 697 h 719"/>
                  <a:gd name="T72" fmla="*/ 584 w 1101"/>
                  <a:gd name="T73" fmla="*/ 690 h 719"/>
                  <a:gd name="T74" fmla="*/ 530 w 1101"/>
                  <a:gd name="T75" fmla="*/ 655 h 719"/>
                  <a:gd name="T76" fmla="*/ 502 w 1101"/>
                  <a:gd name="T77" fmla="*/ 652 h 719"/>
                  <a:gd name="T78" fmla="*/ 442 w 1101"/>
                  <a:gd name="T79" fmla="*/ 675 h 719"/>
                  <a:gd name="T80" fmla="*/ 328 w 1101"/>
                  <a:gd name="T81" fmla="*/ 664 h 719"/>
                  <a:gd name="T82" fmla="*/ 243 w 1101"/>
                  <a:gd name="T83" fmla="*/ 655 h 719"/>
                  <a:gd name="T84" fmla="*/ 190 w 1101"/>
                  <a:gd name="T85" fmla="*/ 621 h 719"/>
                  <a:gd name="T86" fmla="*/ 161 w 1101"/>
                  <a:gd name="T87" fmla="*/ 618 h 719"/>
                  <a:gd name="T88" fmla="*/ 102 w 1101"/>
                  <a:gd name="T89" fmla="*/ 641 h 719"/>
                  <a:gd name="T90" fmla="*/ 0 w 1101"/>
                  <a:gd name="T91" fmla="*/ 592 h 719"/>
                  <a:gd name="T92" fmla="*/ 0 w 1101"/>
                  <a:gd name="T93" fmla="*/ 592 h 719"/>
                  <a:gd name="T94" fmla="*/ 35 w 1101"/>
                  <a:gd name="T95" fmla="*/ 512 h 719"/>
                  <a:gd name="T96" fmla="*/ 40 w 1101"/>
                  <a:gd name="T97" fmla="*/ 452 h 719"/>
                  <a:gd name="T98" fmla="*/ 41 w 1101"/>
                  <a:gd name="T99" fmla="*/ 425 h 719"/>
                  <a:gd name="T100" fmla="*/ 48 w 1101"/>
                  <a:gd name="T101" fmla="*/ 340 h 719"/>
                  <a:gd name="T102" fmla="*/ 52 w 1101"/>
                  <a:gd name="T103" fmla="*/ 282 h 719"/>
                  <a:gd name="T104" fmla="*/ 28 w 1101"/>
                  <a:gd name="T105" fmla="*/ 222 h 719"/>
                  <a:gd name="T106" fmla="*/ 29 w 1101"/>
                  <a:gd name="T107" fmla="*/ 194 h 719"/>
                  <a:gd name="T108" fmla="*/ 58 w 1101"/>
                  <a:gd name="T109" fmla="*/ 197 h 719"/>
                  <a:gd name="T110" fmla="*/ 64 w 1101"/>
                  <a:gd name="T111" fmla="*/ 111 h 719"/>
                  <a:gd name="T112" fmla="*/ 37 w 1101"/>
                  <a:gd name="T113" fmla="*/ 79 h 719"/>
                  <a:gd name="T114" fmla="*/ 66 w 1101"/>
                  <a:gd name="T115" fmla="*/ 82 h 719"/>
                  <a:gd name="T116" fmla="*/ 43 w 1101"/>
                  <a:gd name="T117" fmla="*/ 14 h 719"/>
                  <a:gd name="T118" fmla="*/ 41 w 1101"/>
                  <a:gd name="T119" fmla="*/ 23 h 7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1"/>
                  <a:gd name="T181" fmla="*/ 0 h 719"/>
                  <a:gd name="T182" fmla="*/ 1101 w 1101"/>
                  <a:gd name="T183" fmla="*/ 719 h 7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1" h="719">
                    <a:moveTo>
                      <a:pt x="43" y="11"/>
                    </a:moveTo>
                    <a:lnTo>
                      <a:pt x="43" y="9"/>
                    </a:lnTo>
                    <a:lnTo>
                      <a:pt x="45" y="6"/>
                    </a:lnTo>
                    <a:lnTo>
                      <a:pt x="49" y="3"/>
                    </a:lnTo>
                    <a:lnTo>
                      <a:pt x="52" y="0"/>
                    </a:lnTo>
                    <a:lnTo>
                      <a:pt x="55" y="0"/>
                    </a:lnTo>
                    <a:lnTo>
                      <a:pt x="57" y="0"/>
                    </a:lnTo>
                    <a:lnTo>
                      <a:pt x="86" y="2"/>
                    </a:lnTo>
                    <a:lnTo>
                      <a:pt x="84" y="29"/>
                    </a:lnTo>
                    <a:lnTo>
                      <a:pt x="57" y="29"/>
                    </a:lnTo>
                    <a:lnTo>
                      <a:pt x="70" y="18"/>
                    </a:lnTo>
                    <a:lnTo>
                      <a:pt x="43" y="11"/>
                    </a:lnTo>
                    <a:close/>
                    <a:moveTo>
                      <a:pt x="114" y="2"/>
                    </a:moveTo>
                    <a:lnTo>
                      <a:pt x="142" y="3"/>
                    </a:lnTo>
                    <a:lnTo>
                      <a:pt x="142" y="32"/>
                    </a:lnTo>
                    <a:lnTo>
                      <a:pt x="113" y="31"/>
                    </a:lnTo>
                    <a:lnTo>
                      <a:pt x="114" y="2"/>
                    </a:lnTo>
                    <a:close/>
                    <a:moveTo>
                      <a:pt x="171" y="5"/>
                    </a:moveTo>
                    <a:lnTo>
                      <a:pt x="199" y="6"/>
                    </a:lnTo>
                    <a:lnTo>
                      <a:pt x="198" y="35"/>
                    </a:lnTo>
                    <a:lnTo>
                      <a:pt x="169" y="34"/>
                    </a:lnTo>
                    <a:lnTo>
                      <a:pt x="171" y="5"/>
                    </a:lnTo>
                    <a:close/>
                    <a:moveTo>
                      <a:pt x="228" y="8"/>
                    </a:moveTo>
                    <a:lnTo>
                      <a:pt x="256" y="8"/>
                    </a:lnTo>
                    <a:lnTo>
                      <a:pt x="254" y="37"/>
                    </a:lnTo>
                    <a:lnTo>
                      <a:pt x="227" y="35"/>
                    </a:lnTo>
                    <a:lnTo>
                      <a:pt x="228" y="8"/>
                    </a:lnTo>
                    <a:close/>
                    <a:moveTo>
                      <a:pt x="284" y="9"/>
                    </a:moveTo>
                    <a:lnTo>
                      <a:pt x="313" y="11"/>
                    </a:lnTo>
                    <a:lnTo>
                      <a:pt x="312" y="40"/>
                    </a:lnTo>
                    <a:lnTo>
                      <a:pt x="283" y="38"/>
                    </a:lnTo>
                    <a:lnTo>
                      <a:pt x="284" y="9"/>
                    </a:lnTo>
                    <a:close/>
                    <a:moveTo>
                      <a:pt x="341" y="12"/>
                    </a:moveTo>
                    <a:lnTo>
                      <a:pt x="369" y="14"/>
                    </a:lnTo>
                    <a:lnTo>
                      <a:pt x="368" y="41"/>
                    </a:lnTo>
                    <a:lnTo>
                      <a:pt x="341" y="40"/>
                    </a:lnTo>
                    <a:lnTo>
                      <a:pt x="341" y="12"/>
                    </a:lnTo>
                    <a:close/>
                    <a:moveTo>
                      <a:pt x="398" y="14"/>
                    </a:moveTo>
                    <a:lnTo>
                      <a:pt x="427" y="15"/>
                    </a:lnTo>
                    <a:lnTo>
                      <a:pt x="426" y="44"/>
                    </a:lnTo>
                    <a:lnTo>
                      <a:pt x="397" y="43"/>
                    </a:lnTo>
                    <a:lnTo>
                      <a:pt x="398" y="14"/>
                    </a:lnTo>
                    <a:close/>
                    <a:moveTo>
                      <a:pt x="455" y="17"/>
                    </a:moveTo>
                    <a:lnTo>
                      <a:pt x="483" y="18"/>
                    </a:lnTo>
                    <a:lnTo>
                      <a:pt x="482" y="46"/>
                    </a:lnTo>
                    <a:lnTo>
                      <a:pt x="455" y="46"/>
                    </a:lnTo>
                    <a:lnTo>
                      <a:pt x="455" y="17"/>
                    </a:lnTo>
                    <a:close/>
                    <a:moveTo>
                      <a:pt x="512" y="18"/>
                    </a:moveTo>
                    <a:lnTo>
                      <a:pt x="541" y="20"/>
                    </a:lnTo>
                    <a:lnTo>
                      <a:pt x="540" y="49"/>
                    </a:lnTo>
                    <a:lnTo>
                      <a:pt x="511" y="47"/>
                    </a:lnTo>
                    <a:lnTo>
                      <a:pt x="512" y="18"/>
                    </a:lnTo>
                    <a:close/>
                    <a:moveTo>
                      <a:pt x="568" y="22"/>
                    </a:moveTo>
                    <a:lnTo>
                      <a:pt x="597" y="23"/>
                    </a:lnTo>
                    <a:lnTo>
                      <a:pt x="596" y="52"/>
                    </a:lnTo>
                    <a:lnTo>
                      <a:pt x="568" y="50"/>
                    </a:lnTo>
                    <a:lnTo>
                      <a:pt x="568" y="22"/>
                    </a:lnTo>
                    <a:close/>
                    <a:moveTo>
                      <a:pt x="626" y="25"/>
                    </a:moveTo>
                    <a:lnTo>
                      <a:pt x="655" y="25"/>
                    </a:lnTo>
                    <a:lnTo>
                      <a:pt x="653" y="53"/>
                    </a:lnTo>
                    <a:lnTo>
                      <a:pt x="625" y="52"/>
                    </a:lnTo>
                    <a:lnTo>
                      <a:pt x="626" y="25"/>
                    </a:lnTo>
                    <a:close/>
                    <a:moveTo>
                      <a:pt x="682" y="26"/>
                    </a:moveTo>
                    <a:lnTo>
                      <a:pt x="711" y="28"/>
                    </a:lnTo>
                    <a:lnTo>
                      <a:pt x="710" y="57"/>
                    </a:lnTo>
                    <a:lnTo>
                      <a:pt x="681" y="55"/>
                    </a:lnTo>
                    <a:lnTo>
                      <a:pt x="682" y="26"/>
                    </a:lnTo>
                    <a:close/>
                    <a:moveTo>
                      <a:pt x="740" y="29"/>
                    </a:moveTo>
                    <a:lnTo>
                      <a:pt x="767" y="29"/>
                    </a:lnTo>
                    <a:lnTo>
                      <a:pt x="767" y="58"/>
                    </a:lnTo>
                    <a:lnTo>
                      <a:pt x="738" y="57"/>
                    </a:lnTo>
                    <a:lnTo>
                      <a:pt x="740" y="29"/>
                    </a:lnTo>
                    <a:close/>
                    <a:moveTo>
                      <a:pt x="796" y="31"/>
                    </a:moveTo>
                    <a:lnTo>
                      <a:pt x="825" y="32"/>
                    </a:lnTo>
                    <a:lnTo>
                      <a:pt x="823" y="61"/>
                    </a:lnTo>
                    <a:lnTo>
                      <a:pt x="795" y="60"/>
                    </a:lnTo>
                    <a:lnTo>
                      <a:pt x="796" y="31"/>
                    </a:lnTo>
                    <a:close/>
                    <a:moveTo>
                      <a:pt x="854" y="34"/>
                    </a:moveTo>
                    <a:lnTo>
                      <a:pt x="881" y="35"/>
                    </a:lnTo>
                    <a:lnTo>
                      <a:pt x="881" y="63"/>
                    </a:lnTo>
                    <a:lnTo>
                      <a:pt x="852" y="63"/>
                    </a:lnTo>
                    <a:lnTo>
                      <a:pt x="854" y="34"/>
                    </a:lnTo>
                    <a:close/>
                    <a:moveTo>
                      <a:pt x="910" y="35"/>
                    </a:moveTo>
                    <a:lnTo>
                      <a:pt x="939" y="37"/>
                    </a:lnTo>
                    <a:lnTo>
                      <a:pt x="937" y="66"/>
                    </a:lnTo>
                    <a:lnTo>
                      <a:pt x="909" y="64"/>
                    </a:lnTo>
                    <a:lnTo>
                      <a:pt x="910" y="35"/>
                    </a:lnTo>
                    <a:close/>
                    <a:moveTo>
                      <a:pt x="968" y="38"/>
                    </a:moveTo>
                    <a:lnTo>
                      <a:pt x="995" y="40"/>
                    </a:lnTo>
                    <a:lnTo>
                      <a:pt x="995" y="67"/>
                    </a:lnTo>
                    <a:lnTo>
                      <a:pt x="966" y="67"/>
                    </a:lnTo>
                    <a:lnTo>
                      <a:pt x="968" y="38"/>
                    </a:lnTo>
                    <a:close/>
                    <a:moveTo>
                      <a:pt x="1024" y="41"/>
                    </a:moveTo>
                    <a:lnTo>
                      <a:pt x="1053" y="41"/>
                    </a:lnTo>
                    <a:lnTo>
                      <a:pt x="1051" y="70"/>
                    </a:lnTo>
                    <a:lnTo>
                      <a:pt x="1022" y="69"/>
                    </a:lnTo>
                    <a:lnTo>
                      <a:pt x="1024" y="41"/>
                    </a:lnTo>
                    <a:close/>
                    <a:moveTo>
                      <a:pt x="1082" y="43"/>
                    </a:moveTo>
                    <a:lnTo>
                      <a:pt x="1088" y="43"/>
                    </a:lnTo>
                    <a:lnTo>
                      <a:pt x="1091" y="43"/>
                    </a:lnTo>
                    <a:lnTo>
                      <a:pt x="1092" y="44"/>
                    </a:lnTo>
                    <a:lnTo>
                      <a:pt x="1097" y="46"/>
                    </a:lnTo>
                    <a:lnTo>
                      <a:pt x="1100" y="50"/>
                    </a:lnTo>
                    <a:lnTo>
                      <a:pt x="1100" y="52"/>
                    </a:lnTo>
                    <a:lnTo>
                      <a:pt x="1101" y="55"/>
                    </a:lnTo>
                    <a:lnTo>
                      <a:pt x="1101" y="57"/>
                    </a:lnTo>
                    <a:lnTo>
                      <a:pt x="1101" y="60"/>
                    </a:lnTo>
                    <a:lnTo>
                      <a:pt x="1100" y="64"/>
                    </a:lnTo>
                    <a:lnTo>
                      <a:pt x="1097" y="67"/>
                    </a:lnTo>
                    <a:lnTo>
                      <a:pt x="1094" y="70"/>
                    </a:lnTo>
                    <a:lnTo>
                      <a:pt x="1074" y="79"/>
                    </a:lnTo>
                    <a:lnTo>
                      <a:pt x="1062" y="55"/>
                    </a:lnTo>
                    <a:lnTo>
                      <a:pt x="1082" y="44"/>
                    </a:lnTo>
                    <a:lnTo>
                      <a:pt x="1086" y="72"/>
                    </a:lnTo>
                    <a:lnTo>
                      <a:pt x="1080" y="72"/>
                    </a:lnTo>
                    <a:lnTo>
                      <a:pt x="1082" y="43"/>
                    </a:lnTo>
                    <a:close/>
                    <a:moveTo>
                      <a:pt x="1050" y="93"/>
                    </a:moveTo>
                    <a:lnTo>
                      <a:pt x="1024" y="105"/>
                    </a:lnTo>
                    <a:lnTo>
                      <a:pt x="1010" y="79"/>
                    </a:lnTo>
                    <a:lnTo>
                      <a:pt x="1036" y="67"/>
                    </a:lnTo>
                    <a:lnTo>
                      <a:pt x="1050" y="93"/>
                    </a:lnTo>
                    <a:close/>
                    <a:moveTo>
                      <a:pt x="1012" y="116"/>
                    </a:moveTo>
                    <a:lnTo>
                      <a:pt x="1003" y="142"/>
                    </a:lnTo>
                    <a:lnTo>
                      <a:pt x="975" y="134"/>
                    </a:lnTo>
                    <a:lnTo>
                      <a:pt x="984" y="107"/>
                    </a:lnTo>
                    <a:lnTo>
                      <a:pt x="1012" y="116"/>
                    </a:lnTo>
                    <a:close/>
                    <a:moveTo>
                      <a:pt x="994" y="169"/>
                    </a:moveTo>
                    <a:lnTo>
                      <a:pt x="984" y="197"/>
                    </a:lnTo>
                    <a:lnTo>
                      <a:pt x="957" y="187"/>
                    </a:lnTo>
                    <a:lnTo>
                      <a:pt x="966" y="160"/>
                    </a:lnTo>
                    <a:lnTo>
                      <a:pt x="994" y="169"/>
                    </a:lnTo>
                    <a:close/>
                    <a:moveTo>
                      <a:pt x="975" y="224"/>
                    </a:moveTo>
                    <a:lnTo>
                      <a:pt x="972" y="235"/>
                    </a:lnTo>
                    <a:lnTo>
                      <a:pt x="966" y="251"/>
                    </a:lnTo>
                    <a:lnTo>
                      <a:pt x="939" y="242"/>
                    </a:lnTo>
                    <a:lnTo>
                      <a:pt x="945" y="226"/>
                    </a:lnTo>
                    <a:lnTo>
                      <a:pt x="948" y="215"/>
                    </a:lnTo>
                    <a:lnTo>
                      <a:pt x="975" y="224"/>
                    </a:lnTo>
                    <a:close/>
                    <a:moveTo>
                      <a:pt x="957" y="277"/>
                    </a:moveTo>
                    <a:lnTo>
                      <a:pt x="948" y="305"/>
                    </a:lnTo>
                    <a:lnTo>
                      <a:pt x="922" y="296"/>
                    </a:lnTo>
                    <a:lnTo>
                      <a:pt x="931" y="268"/>
                    </a:lnTo>
                    <a:lnTo>
                      <a:pt x="957" y="277"/>
                    </a:lnTo>
                    <a:close/>
                    <a:moveTo>
                      <a:pt x="939" y="332"/>
                    </a:moveTo>
                    <a:lnTo>
                      <a:pt x="931" y="359"/>
                    </a:lnTo>
                    <a:lnTo>
                      <a:pt x="904" y="350"/>
                    </a:lnTo>
                    <a:lnTo>
                      <a:pt x="913" y="323"/>
                    </a:lnTo>
                    <a:lnTo>
                      <a:pt x="939" y="332"/>
                    </a:lnTo>
                    <a:close/>
                    <a:moveTo>
                      <a:pt x="909" y="385"/>
                    </a:moveTo>
                    <a:lnTo>
                      <a:pt x="889" y="407"/>
                    </a:lnTo>
                    <a:lnTo>
                      <a:pt x="869" y="385"/>
                    </a:lnTo>
                    <a:lnTo>
                      <a:pt x="889" y="366"/>
                    </a:lnTo>
                    <a:lnTo>
                      <a:pt x="909" y="385"/>
                    </a:lnTo>
                    <a:close/>
                    <a:moveTo>
                      <a:pt x="896" y="407"/>
                    </a:moveTo>
                    <a:lnTo>
                      <a:pt x="916" y="426"/>
                    </a:lnTo>
                    <a:lnTo>
                      <a:pt x="896" y="446"/>
                    </a:lnTo>
                    <a:lnTo>
                      <a:pt x="877" y="426"/>
                    </a:lnTo>
                    <a:lnTo>
                      <a:pt x="896" y="407"/>
                    </a:lnTo>
                    <a:close/>
                    <a:moveTo>
                      <a:pt x="930" y="462"/>
                    </a:moveTo>
                    <a:lnTo>
                      <a:pt x="930" y="490"/>
                    </a:lnTo>
                    <a:lnTo>
                      <a:pt x="901" y="490"/>
                    </a:lnTo>
                    <a:lnTo>
                      <a:pt x="901" y="462"/>
                    </a:lnTo>
                    <a:lnTo>
                      <a:pt x="930" y="462"/>
                    </a:lnTo>
                    <a:close/>
                    <a:moveTo>
                      <a:pt x="930" y="518"/>
                    </a:moveTo>
                    <a:lnTo>
                      <a:pt x="930" y="532"/>
                    </a:lnTo>
                    <a:lnTo>
                      <a:pt x="930" y="535"/>
                    </a:lnTo>
                    <a:lnTo>
                      <a:pt x="928" y="538"/>
                    </a:lnTo>
                    <a:lnTo>
                      <a:pt x="921" y="551"/>
                    </a:lnTo>
                    <a:lnTo>
                      <a:pt x="896" y="539"/>
                    </a:lnTo>
                    <a:lnTo>
                      <a:pt x="902" y="525"/>
                    </a:lnTo>
                    <a:lnTo>
                      <a:pt x="901" y="532"/>
                    </a:lnTo>
                    <a:lnTo>
                      <a:pt x="901" y="518"/>
                    </a:lnTo>
                    <a:lnTo>
                      <a:pt x="930" y="518"/>
                    </a:lnTo>
                    <a:close/>
                    <a:moveTo>
                      <a:pt x="909" y="577"/>
                    </a:moveTo>
                    <a:lnTo>
                      <a:pt x="896" y="603"/>
                    </a:lnTo>
                    <a:lnTo>
                      <a:pt x="871" y="589"/>
                    </a:lnTo>
                    <a:lnTo>
                      <a:pt x="883" y="565"/>
                    </a:lnTo>
                    <a:lnTo>
                      <a:pt x="909" y="577"/>
                    </a:lnTo>
                    <a:close/>
                    <a:moveTo>
                      <a:pt x="887" y="623"/>
                    </a:moveTo>
                    <a:lnTo>
                      <a:pt x="887" y="652"/>
                    </a:lnTo>
                    <a:lnTo>
                      <a:pt x="858" y="652"/>
                    </a:lnTo>
                    <a:lnTo>
                      <a:pt x="858" y="623"/>
                    </a:lnTo>
                    <a:lnTo>
                      <a:pt x="887" y="623"/>
                    </a:lnTo>
                    <a:close/>
                    <a:moveTo>
                      <a:pt x="887" y="679"/>
                    </a:moveTo>
                    <a:lnTo>
                      <a:pt x="887" y="704"/>
                    </a:lnTo>
                    <a:lnTo>
                      <a:pt x="886" y="707"/>
                    </a:lnTo>
                    <a:lnTo>
                      <a:pt x="886" y="710"/>
                    </a:lnTo>
                    <a:lnTo>
                      <a:pt x="884" y="713"/>
                    </a:lnTo>
                    <a:lnTo>
                      <a:pt x="883" y="714"/>
                    </a:lnTo>
                    <a:lnTo>
                      <a:pt x="880" y="716"/>
                    </a:lnTo>
                    <a:lnTo>
                      <a:pt x="877" y="717"/>
                    </a:lnTo>
                    <a:lnTo>
                      <a:pt x="874" y="719"/>
                    </a:lnTo>
                    <a:lnTo>
                      <a:pt x="871" y="719"/>
                    </a:lnTo>
                    <a:lnTo>
                      <a:pt x="868" y="717"/>
                    </a:lnTo>
                    <a:lnTo>
                      <a:pt x="869" y="690"/>
                    </a:lnTo>
                    <a:lnTo>
                      <a:pt x="874" y="690"/>
                    </a:lnTo>
                    <a:lnTo>
                      <a:pt x="858" y="704"/>
                    </a:lnTo>
                    <a:lnTo>
                      <a:pt x="858" y="679"/>
                    </a:lnTo>
                    <a:lnTo>
                      <a:pt x="887" y="679"/>
                    </a:lnTo>
                    <a:close/>
                    <a:moveTo>
                      <a:pt x="839" y="714"/>
                    </a:moveTo>
                    <a:lnTo>
                      <a:pt x="810" y="713"/>
                    </a:lnTo>
                    <a:lnTo>
                      <a:pt x="813" y="684"/>
                    </a:lnTo>
                    <a:lnTo>
                      <a:pt x="842" y="687"/>
                    </a:lnTo>
                    <a:lnTo>
                      <a:pt x="839" y="714"/>
                    </a:lnTo>
                    <a:close/>
                    <a:moveTo>
                      <a:pt x="782" y="710"/>
                    </a:moveTo>
                    <a:lnTo>
                      <a:pt x="754" y="707"/>
                    </a:lnTo>
                    <a:lnTo>
                      <a:pt x="757" y="678"/>
                    </a:lnTo>
                    <a:lnTo>
                      <a:pt x="786" y="681"/>
                    </a:lnTo>
                    <a:lnTo>
                      <a:pt x="782" y="710"/>
                    </a:lnTo>
                    <a:close/>
                    <a:moveTo>
                      <a:pt x="725" y="704"/>
                    </a:moveTo>
                    <a:lnTo>
                      <a:pt x="697" y="701"/>
                    </a:lnTo>
                    <a:lnTo>
                      <a:pt x="700" y="672"/>
                    </a:lnTo>
                    <a:lnTo>
                      <a:pt x="728" y="675"/>
                    </a:lnTo>
                    <a:lnTo>
                      <a:pt x="725" y="704"/>
                    </a:lnTo>
                    <a:close/>
                    <a:moveTo>
                      <a:pt x="669" y="697"/>
                    </a:moveTo>
                    <a:lnTo>
                      <a:pt x="640" y="694"/>
                    </a:lnTo>
                    <a:lnTo>
                      <a:pt x="643" y="667"/>
                    </a:lnTo>
                    <a:lnTo>
                      <a:pt x="672" y="670"/>
                    </a:lnTo>
                    <a:lnTo>
                      <a:pt x="669" y="697"/>
                    </a:lnTo>
                    <a:close/>
                    <a:moveTo>
                      <a:pt x="612" y="691"/>
                    </a:moveTo>
                    <a:lnTo>
                      <a:pt x="584" y="690"/>
                    </a:lnTo>
                    <a:lnTo>
                      <a:pt x="587" y="661"/>
                    </a:lnTo>
                    <a:lnTo>
                      <a:pt x="615" y="664"/>
                    </a:lnTo>
                    <a:lnTo>
                      <a:pt x="612" y="691"/>
                    </a:lnTo>
                    <a:close/>
                    <a:moveTo>
                      <a:pt x="555" y="687"/>
                    </a:moveTo>
                    <a:lnTo>
                      <a:pt x="527" y="684"/>
                    </a:lnTo>
                    <a:lnTo>
                      <a:pt x="530" y="655"/>
                    </a:lnTo>
                    <a:lnTo>
                      <a:pt x="558" y="658"/>
                    </a:lnTo>
                    <a:lnTo>
                      <a:pt x="555" y="687"/>
                    </a:lnTo>
                    <a:close/>
                    <a:moveTo>
                      <a:pt x="499" y="681"/>
                    </a:moveTo>
                    <a:lnTo>
                      <a:pt x="470" y="678"/>
                    </a:lnTo>
                    <a:lnTo>
                      <a:pt x="473" y="649"/>
                    </a:lnTo>
                    <a:lnTo>
                      <a:pt x="502" y="652"/>
                    </a:lnTo>
                    <a:lnTo>
                      <a:pt x="499" y="681"/>
                    </a:lnTo>
                    <a:close/>
                    <a:moveTo>
                      <a:pt x="442" y="675"/>
                    </a:moveTo>
                    <a:lnTo>
                      <a:pt x="414" y="672"/>
                    </a:lnTo>
                    <a:lnTo>
                      <a:pt x="417" y="644"/>
                    </a:lnTo>
                    <a:lnTo>
                      <a:pt x="445" y="647"/>
                    </a:lnTo>
                    <a:lnTo>
                      <a:pt x="442" y="675"/>
                    </a:lnTo>
                    <a:close/>
                    <a:moveTo>
                      <a:pt x="385" y="670"/>
                    </a:moveTo>
                    <a:lnTo>
                      <a:pt x="357" y="667"/>
                    </a:lnTo>
                    <a:lnTo>
                      <a:pt x="360" y="638"/>
                    </a:lnTo>
                    <a:lnTo>
                      <a:pt x="388" y="641"/>
                    </a:lnTo>
                    <a:lnTo>
                      <a:pt x="385" y="670"/>
                    </a:lnTo>
                    <a:close/>
                    <a:moveTo>
                      <a:pt x="328" y="664"/>
                    </a:moveTo>
                    <a:lnTo>
                      <a:pt x="300" y="661"/>
                    </a:lnTo>
                    <a:lnTo>
                      <a:pt x="303" y="632"/>
                    </a:lnTo>
                    <a:lnTo>
                      <a:pt x="332" y="635"/>
                    </a:lnTo>
                    <a:lnTo>
                      <a:pt x="328" y="664"/>
                    </a:lnTo>
                    <a:close/>
                    <a:moveTo>
                      <a:pt x="272" y="658"/>
                    </a:moveTo>
                    <a:lnTo>
                      <a:pt x="243" y="655"/>
                    </a:lnTo>
                    <a:lnTo>
                      <a:pt x="246" y="627"/>
                    </a:lnTo>
                    <a:lnTo>
                      <a:pt x="275" y="629"/>
                    </a:lnTo>
                    <a:lnTo>
                      <a:pt x="272" y="658"/>
                    </a:lnTo>
                    <a:close/>
                    <a:moveTo>
                      <a:pt x="216" y="652"/>
                    </a:moveTo>
                    <a:lnTo>
                      <a:pt x="187" y="649"/>
                    </a:lnTo>
                    <a:lnTo>
                      <a:pt x="190" y="621"/>
                    </a:lnTo>
                    <a:lnTo>
                      <a:pt x="218" y="624"/>
                    </a:lnTo>
                    <a:lnTo>
                      <a:pt x="216" y="652"/>
                    </a:lnTo>
                    <a:close/>
                    <a:moveTo>
                      <a:pt x="158" y="647"/>
                    </a:moveTo>
                    <a:lnTo>
                      <a:pt x="131" y="644"/>
                    </a:lnTo>
                    <a:lnTo>
                      <a:pt x="133" y="615"/>
                    </a:lnTo>
                    <a:lnTo>
                      <a:pt x="161" y="618"/>
                    </a:lnTo>
                    <a:lnTo>
                      <a:pt x="158" y="647"/>
                    </a:lnTo>
                    <a:close/>
                    <a:moveTo>
                      <a:pt x="102" y="641"/>
                    </a:moveTo>
                    <a:lnTo>
                      <a:pt x="73" y="638"/>
                    </a:lnTo>
                    <a:lnTo>
                      <a:pt x="76" y="609"/>
                    </a:lnTo>
                    <a:lnTo>
                      <a:pt x="105" y="612"/>
                    </a:lnTo>
                    <a:lnTo>
                      <a:pt x="102" y="641"/>
                    </a:lnTo>
                    <a:close/>
                    <a:moveTo>
                      <a:pt x="46" y="635"/>
                    </a:moveTo>
                    <a:lnTo>
                      <a:pt x="17" y="632"/>
                    </a:lnTo>
                    <a:lnTo>
                      <a:pt x="20" y="605"/>
                    </a:lnTo>
                    <a:lnTo>
                      <a:pt x="48" y="606"/>
                    </a:lnTo>
                    <a:lnTo>
                      <a:pt x="46" y="635"/>
                    </a:lnTo>
                    <a:close/>
                    <a:moveTo>
                      <a:pt x="0" y="592"/>
                    </a:moveTo>
                    <a:lnTo>
                      <a:pt x="2" y="577"/>
                    </a:lnTo>
                    <a:lnTo>
                      <a:pt x="4" y="565"/>
                    </a:lnTo>
                    <a:lnTo>
                      <a:pt x="31" y="567"/>
                    </a:lnTo>
                    <a:lnTo>
                      <a:pt x="31" y="579"/>
                    </a:lnTo>
                    <a:lnTo>
                      <a:pt x="29" y="595"/>
                    </a:lnTo>
                    <a:lnTo>
                      <a:pt x="0" y="592"/>
                    </a:lnTo>
                    <a:close/>
                    <a:moveTo>
                      <a:pt x="5" y="536"/>
                    </a:moveTo>
                    <a:lnTo>
                      <a:pt x="5" y="533"/>
                    </a:lnTo>
                    <a:lnTo>
                      <a:pt x="7" y="510"/>
                    </a:lnTo>
                    <a:lnTo>
                      <a:pt x="7" y="507"/>
                    </a:lnTo>
                    <a:lnTo>
                      <a:pt x="35" y="510"/>
                    </a:lnTo>
                    <a:lnTo>
                      <a:pt x="35" y="512"/>
                    </a:lnTo>
                    <a:lnTo>
                      <a:pt x="34" y="535"/>
                    </a:lnTo>
                    <a:lnTo>
                      <a:pt x="34" y="538"/>
                    </a:lnTo>
                    <a:lnTo>
                      <a:pt x="5" y="536"/>
                    </a:lnTo>
                    <a:close/>
                    <a:moveTo>
                      <a:pt x="10" y="480"/>
                    </a:moveTo>
                    <a:lnTo>
                      <a:pt x="11" y="451"/>
                    </a:lnTo>
                    <a:lnTo>
                      <a:pt x="40" y="452"/>
                    </a:lnTo>
                    <a:lnTo>
                      <a:pt x="37" y="481"/>
                    </a:lnTo>
                    <a:lnTo>
                      <a:pt x="10" y="480"/>
                    </a:lnTo>
                    <a:close/>
                    <a:moveTo>
                      <a:pt x="13" y="422"/>
                    </a:moveTo>
                    <a:lnTo>
                      <a:pt x="16" y="393"/>
                    </a:lnTo>
                    <a:lnTo>
                      <a:pt x="43" y="396"/>
                    </a:lnTo>
                    <a:lnTo>
                      <a:pt x="41" y="425"/>
                    </a:lnTo>
                    <a:lnTo>
                      <a:pt x="13" y="422"/>
                    </a:lnTo>
                    <a:close/>
                    <a:moveTo>
                      <a:pt x="17" y="366"/>
                    </a:moveTo>
                    <a:lnTo>
                      <a:pt x="19" y="338"/>
                    </a:lnTo>
                    <a:lnTo>
                      <a:pt x="19" y="337"/>
                    </a:lnTo>
                    <a:lnTo>
                      <a:pt x="48" y="338"/>
                    </a:lnTo>
                    <a:lnTo>
                      <a:pt x="48" y="340"/>
                    </a:lnTo>
                    <a:lnTo>
                      <a:pt x="46" y="367"/>
                    </a:lnTo>
                    <a:lnTo>
                      <a:pt x="17" y="366"/>
                    </a:lnTo>
                    <a:close/>
                    <a:moveTo>
                      <a:pt x="22" y="308"/>
                    </a:moveTo>
                    <a:lnTo>
                      <a:pt x="23" y="288"/>
                    </a:lnTo>
                    <a:lnTo>
                      <a:pt x="23" y="280"/>
                    </a:lnTo>
                    <a:lnTo>
                      <a:pt x="52" y="282"/>
                    </a:lnTo>
                    <a:lnTo>
                      <a:pt x="51" y="289"/>
                    </a:lnTo>
                    <a:lnTo>
                      <a:pt x="49" y="311"/>
                    </a:lnTo>
                    <a:lnTo>
                      <a:pt x="22" y="308"/>
                    </a:lnTo>
                    <a:close/>
                    <a:moveTo>
                      <a:pt x="25" y="251"/>
                    </a:moveTo>
                    <a:lnTo>
                      <a:pt x="26" y="239"/>
                    </a:lnTo>
                    <a:lnTo>
                      <a:pt x="28" y="222"/>
                    </a:lnTo>
                    <a:lnTo>
                      <a:pt x="55" y="226"/>
                    </a:lnTo>
                    <a:lnTo>
                      <a:pt x="55" y="242"/>
                    </a:lnTo>
                    <a:lnTo>
                      <a:pt x="54" y="253"/>
                    </a:lnTo>
                    <a:lnTo>
                      <a:pt x="25" y="251"/>
                    </a:lnTo>
                    <a:close/>
                    <a:moveTo>
                      <a:pt x="29" y="195"/>
                    </a:moveTo>
                    <a:lnTo>
                      <a:pt x="29" y="194"/>
                    </a:lnTo>
                    <a:lnTo>
                      <a:pt x="31" y="172"/>
                    </a:lnTo>
                    <a:lnTo>
                      <a:pt x="31" y="166"/>
                    </a:lnTo>
                    <a:lnTo>
                      <a:pt x="60" y="168"/>
                    </a:lnTo>
                    <a:lnTo>
                      <a:pt x="60" y="174"/>
                    </a:lnTo>
                    <a:lnTo>
                      <a:pt x="58" y="197"/>
                    </a:lnTo>
                    <a:lnTo>
                      <a:pt x="29" y="195"/>
                    </a:lnTo>
                    <a:close/>
                    <a:moveTo>
                      <a:pt x="34" y="137"/>
                    </a:moveTo>
                    <a:lnTo>
                      <a:pt x="34" y="131"/>
                    </a:lnTo>
                    <a:lnTo>
                      <a:pt x="35" y="113"/>
                    </a:lnTo>
                    <a:lnTo>
                      <a:pt x="35" y="108"/>
                    </a:lnTo>
                    <a:lnTo>
                      <a:pt x="64" y="111"/>
                    </a:lnTo>
                    <a:lnTo>
                      <a:pt x="64" y="114"/>
                    </a:lnTo>
                    <a:lnTo>
                      <a:pt x="63" y="134"/>
                    </a:lnTo>
                    <a:lnTo>
                      <a:pt x="61" y="140"/>
                    </a:lnTo>
                    <a:lnTo>
                      <a:pt x="34" y="137"/>
                    </a:lnTo>
                    <a:close/>
                    <a:moveTo>
                      <a:pt x="37" y="81"/>
                    </a:moveTo>
                    <a:lnTo>
                      <a:pt x="37" y="79"/>
                    </a:lnTo>
                    <a:lnTo>
                      <a:pt x="38" y="64"/>
                    </a:lnTo>
                    <a:lnTo>
                      <a:pt x="40" y="52"/>
                    </a:lnTo>
                    <a:lnTo>
                      <a:pt x="67" y="53"/>
                    </a:lnTo>
                    <a:lnTo>
                      <a:pt x="67" y="67"/>
                    </a:lnTo>
                    <a:lnTo>
                      <a:pt x="66" y="81"/>
                    </a:lnTo>
                    <a:lnTo>
                      <a:pt x="66" y="82"/>
                    </a:lnTo>
                    <a:lnTo>
                      <a:pt x="37" y="81"/>
                    </a:lnTo>
                    <a:close/>
                    <a:moveTo>
                      <a:pt x="41" y="23"/>
                    </a:moveTo>
                    <a:lnTo>
                      <a:pt x="41" y="23"/>
                    </a:lnTo>
                    <a:lnTo>
                      <a:pt x="41" y="18"/>
                    </a:lnTo>
                    <a:lnTo>
                      <a:pt x="43" y="14"/>
                    </a:lnTo>
                    <a:lnTo>
                      <a:pt x="70" y="14"/>
                    </a:lnTo>
                    <a:lnTo>
                      <a:pt x="70" y="17"/>
                    </a:lnTo>
                    <a:lnTo>
                      <a:pt x="70" y="20"/>
                    </a:lnTo>
                    <a:lnTo>
                      <a:pt x="70" y="26"/>
                    </a:lnTo>
                    <a:lnTo>
                      <a:pt x="41" y="23"/>
                    </a:lnTo>
                    <a:close/>
                  </a:path>
                </a:pathLst>
              </a:custGeom>
              <a:solidFill>
                <a:srgbClr val="FF0000"/>
              </a:solidFill>
              <a:ln w="3175">
                <a:solidFill>
                  <a:srgbClr val="FF0000"/>
                </a:solidFill>
                <a:round/>
                <a:headEnd/>
                <a:tailEnd/>
              </a:ln>
            </p:spPr>
            <p:txBody>
              <a:bodyPr/>
              <a:lstStyle/>
              <a:p>
                <a:endParaRPr lang="en-US" dirty="0"/>
              </a:p>
            </p:txBody>
          </p:sp>
          <p:sp>
            <p:nvSpPr>
              <p:cNvPr id="41" name="Freeform 21"/>
              <p:cNvSpPr>
                <a:spLocks noEditPoints="1"/>
              </p:cNvSpPr>
              <p:nvPr/>
            </p:nvSpPr>
            <p:spPr bwMode="auto">
              <a:xfrm>
                <a:off x="1508" y="2970"/>
                <a:ext cx="1100" cy="719"/>
              </a:xfrm>
              <a:custGeom>
                <a:avLst/>
                <a:gdLst>
                  <a:gd name="T0" fmla="*/ 53 w 1100"/>
                  <a:gd name="T1" fmla="*/ 0 h 719"/>
                  <a:gd name="T2" fmla="*/ 68 w 1100"/>
                  <a:gd name="T3" fmla="*/ 20 h 719"/>
                  <a:gd name="T4" fmla="*/ 112 w 1100"/>
                  <a:gd name="T5" fmla="*/ 3 h 719"/>
                  <a:gd name="T6" fmla="*/ 226 w 1100"/>
                  <a:gd name="T7" fmla="*/ 8 h 719"/>
                  <a:gd name="T8" fmla="*/ 311 w 1100"/>
                  <a:gd name="T9" fmla="*/ 11 h 719"/>
                  <a:gd name="T10" fmla="*/ 367 w 1100"/>
                  <a:gd name="T11" fmla="*/ 41 h 719"/>
                  <a:gd name="T12" fmla="*/ 396 w 1100"/>
                  <a:gd name="T13" fmla="*/ 43 h 719"/>
                  <a:gd name="T14" fmla="*/ 454 w 1100"/>
                  <a:gd name="T15" fmla="*/ 17 h 719"/>
                  <a:gd name="T16" fmla="*/ 567 w 1100"/>
                  <a:gd name="T17" fmla="*/ 21 h 719"/>
                  <a:gd name="T18" fmla="*/ 652 w 1100"/>
                  <a:gd name="T19" fmla="*/ 25 h 719"/>
                  <a:gd name="T20" fmla="*/ 709 w 1100"/>
                  <a:gd name="T21" fmla="*/ 57 h 719"/>
                  <a:gd name="T22" fmla="*/ 736 w 1100"/>
                  <a:gd name="T23" fmla="*/ 58 h 719"/>
                  <a:gd name="T24" fmla="*/ 795 w 1100"/>
                  <a:gd name="T25" fmla="*/ 31 h 719"/>
                  <a:gd name="T26" fmla="*/ 909 w 1100"/>
                  <a:gd name="T27" fmla="*/ 35 h 719"/>
                  <a:gd name="T28" fmla="*/ 994 w 1100"/>
                  <a:gd name="T29" fmla="*/ 40 h 719"/>
                  <a:gd name="T30" fmla="*/ 1049 w 1100"/>
                  <a:gd name="T31" fmla="*/ 70 h 719"/>
                  <a:gd name="T32" fmla="*/ 1091 w 1100"/>
                  <a:gd name="T33" fmla="*/ 44 h 719"/>
                  <a:gd name="T34" fmla="*/ 1100 w 1100"/>
                  <a:gd name="T35" fmla="*/ 60 h 719"/>
                  <a:gd name="T36" fmla="*/ 1081 w 1100"/>
                  <a:gd name="T37" fmla="*/ 44 h 719"/>
                  <a:gd name="T38" fmla="*/ 1011 w 1100"/>
                  <a:gd name="T39" fmla="*/ 79 h 719"/>
                  <a:gd name="T40" fmla="*/ 983 w 1100"/>
                  <a:gd name="T41" fmla="*/ 105 h 719"/>
                  <a:gd name="T42" fmla="*/ 993 w 1100"/>
                  <a:gd name="T43" fmla="*/ 169 h 719"/>
                  <a:gd name="T44" fmla="*/ 949 w 1100"/>
                  <a:gd name="T45" fmla="*/ 213 h 719"/>
                  <a:gd name="T46" fmla="*/ 958 w 1100"/>
                  <a:gd name="T47" fmla="*/ 277 h 719"/>
                  <a:gd name="T48" fmla="*/ 909 w 1100"/>
                  <a:gd name="T49" fmla="*/ 385 h 719"/>
                  <a:gd name="T50" fmla="*/ 915 w 1100"/>
                  <a:gd name="T51" fmla="*/ 425 h 719"/>
                  <a:gd name="T52" fmla="*/ 900 w 1100"/>
                  <a:gd name="T53" fmla="*/ 489 h 719"/>
                  <a:gd name="T54" fmla="*/ 927 w 1100"/>
                  <a:gd name="T55" fmla="*/ 539 h 719"/>
                  <a:gd name="T56" fmla="*/ 929 w 1100"/>
                  <a:gd name="T57" fmla="*/ 518 h 719"/>
                  <a:gd name="T58" fmla="*/ 886 w 1100"/>
                  <a:gd name="T59" fmla="*/ 621 h 719"/>
                  <a:gd name="T60" fmla="*/ 886 w 1100"/>
                  <a:gd name="T61" fmla="*/ 705 h 719"/>
                  <a:gd name="T62" fmla="*/ 876 w 1100"/>
                  <a:gd name="T63" fmla="*/ 719 h 719"/>
                  <a:gd name="T64" fmla="*/ 857 w 1100"/>
                  <a:gd name="T65" fmla="*/ 705 h 719"/>
                  <a:gd name="T66" fmla="*/ 842 w 1100"/>
                  <a:gd name="T67" fmla="*/ 687 h 719"/>
                  <a:gd name="T68" fmla="*/ 783 w 1100"/>
                  <a:gd name="T69" fmla="*/ 710 h 719"/>
                  <a:gd name="T70" fmla="*/ 669 w 1100"/>
                  <a:gd name="T71" fmla="*/ 699 h 719"/>
                  <a:gd name="T72" fmla="*/ 584 w 1100"/>
                  <a:gd name="T73" fmla="*/ 690 h 719"/>
                  <a:gd name="T74" fmla="*/ 531 w 1100"/>
                  <a:gd name="T75" fmla="*/ 656 h 719"/>
                  <a:gd name="T76" fmla="*/ 502 w 1100"/>
                  <a:gd name="T77" fmla="*/ 653 h 719"/>
                  <a:gd name="T78" fmla="*/ 443 w 1100"/>
                  <a:gd name="T79" fmla="*/ 676 h 719"/>
                  <a:gd name="T80" fmla="*/ 329 w 1100"/>
                  <a:gd name="T81" fmla="*/ 664 h 719"/>
                  <a:gd name="T82" fmla="*/ 246 w 1100"/>
                  <a:gd name="T83" fmla="*/ 656 h 719"/>
                  <a:gd name="T84" fmla="*/ 191 w 1100"/>
                  <a:gd name="T85" fmla="*/ 621 h 719"/>
                  <a:gd name="T86" fmla="*/ 162 w 1100"/>
                  <a:gd name="T87" fmla="*/ 620 h 719"/>
                  <a:gd name="T88" fmla="*/ 103 w 1100"/>
                  <a:gd name="T89" fmla="*/ 643 h 719"/>
                  <a:gd name="T90" fmla="*/ 0 w 1100"/>
                  <a:gd name="T91" fmla="*/ 597 h 719"/>
                  <a:gd name="T92" fmla="*/ 0 w 1100"/>
                  <a:gd name="T93" fmla="*/ 597 h 719"/>
                  <a:gd name="T94" fmla="*/ 31 w 1100"/>
                  <a:gd name="T95" fmla="*/ 542 h 719"/>
                  <a:gd name="T96" fmla="*/ 7 w 1100"/>
                  <a:gd name="T97" fmla="*/ 483 h 719"/>
                  <a:gd name="T98" fmla="*/ 15 w 1100"/>
                  <a:gd name="T99" fmla="*/ 369 h 719"/>
                  <a:gd name="T100" fmla="*/ 21 w 1100"/>
                  <a:gd name="T101" fmla="*/ 288 h 719"/>
                  <a:gd name="T102" fmla="*/ 24 w 1100"/>
                  <a:gd name="T103" fmla="*/ 254 h 719"/>
                  <a:gd name="T104" fmla="*/ 24 w 1100"/>
                  <a:gd name="T105" fmla="*/ 254 h 719"/>
                  <a:gd name="T106" fmla="*/ 57 w 1100"/>
                  <a:gd name="T107" fmla="*/ 174 h 719"/>
                  <a:gd name="T108" fmla="*/ 33 w 1100"/>
                  <a:gd name="T109" fmla="*/ 113 h 719"/>
                  <a:gd name="T110" fmla="*/ 31 w 1100"/>
                  <a:gd name="T111" fmla="*/ 142 h 719"/>
                  <a:gd name="T112" fmla="*/ 65 w 1100"/>
                  <a:gd name="T113" fmla="*/ 67 h 719"/>
                  <a:gd name="T114" fmla="*/ 41 w 1100"/>
                  <a:gd name="T115" fmla="*/ 18 h 719"/>
                  <a:gd name="T116" fmla="*/ 68 w 1100"/>
                  <a:gd name="T117" fmla="*/ 26 h 7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0"/>
                  <a:gd name="T178" fmla="*/ 0 h 719"/>
                  <a:gd name="T179" fmla="*/ 1100 w 1100"/>
                  <a:gd name="T180" fmla="*/ 719 h 7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0" h="719">
                    <a:moveTo>
                      <a:pt x="41" y="11"/>
                    </a:moveTo>
                    <a:lnTo>
                      <a:pt x="41" y="9"/>
                    </a:lnTo>
                    <a:lnTo>
                      <a:pt x="44" y="6"/>
                    </a:lnTo>
                    <a:lnTo>
                      <a:pt x="47" y="3"/>
                    </a:lnTo>
                    <a:lnTo>
                      <a:pt x="51" y="0"/>
                    </a:lnTo>
                    <a:lnTo>
                      <a:pt x="53" y="0"/>
                    </a:lnTo>
                    <a:lnTo>
                      <a:pt x="56" y="0"/>
                    </a:lnTo>
                    <a:lnTo>
                      <a:pt x="83" y="2"/>
                    </a:lnTo>
                    <a:lnTo>
                      <a:pt x="82" y="31"/>
                    </a:lnTo>
                    <a:lnTo>
                      <a:pt x="54" y="29"/>
                    </a:lnTo>
                    <a:lnTo>
                      <a:pt x="68" y="18"/>
                    </a:lnTo>
                    <a:lnTo>
                      <a:pt x="68" y="20"/>
                    </a:lnTo>
                    <a:lnTo>
                      <a:pt x="41" y="11"/>
                    </a:lnTo>
                    <a:close/>
                    <a:moveTo>
                      <a:pt x="112" y="3"/>
                    </a:moveTo>
                    <a:lnTo>
                      <a:pt x="141" y="3"/>
                    </a:lnTo>
                    <a:lnTo>
                      <a:pt x="139" y="32"/>
                    </a:lnTo>
                    <a:lnTo>
                      <a:pt x="110" y="31"/>
                    </a:lnTo>
                    <a:lnTo>
                      <a:pt x="112" y="3"/>
                    </a:lnTo>
                    <a:close/>
                    <a:moveTo>
                      <a:pt x="168" y="5"/>
                    </a:moveTo>
                    <a:lnTo>
                      <a:pt x="197" y="6"/>
                    </a:lnTo>
                    <a:lnTo>
                      <a:pt x="195" y="35"/>
                    </a:lnTo>
                    <a:lnTo>
                      <a:pt x="168" y="34"/>
                    </a:lnTo>
                    <a:lnTo>
                      <a:pt x="168" y="5"/>
                    </a:lnTo>
                    <a:close/>
                    <a:moveTo>
                      <a:pt x="226" y="8"/>
                    </a:moveTo>
                    <a:lnTo>
                      <a:pt x="255" y="9"/>
                    </a:lnTo>
                    <a:lnTo>
                      <a:pt x="253" y="37"/>
                    </a:lnTo>
                    <a:lnTo>
                      <a:pt x="224" y="35"/>
                    </a:lnTo>
                    <a:lnTo>
                      <a:pt x="226" y="8"/>
                    </a:lnTo>
                    <a:close/>
                    <a:moveTo>
                      <a:pt x="282" y="9"/>
                    </a:moveTo>
                    <a:lnTo>
                      <a:pt x="311" y="11"/>
                    </a:lnTo>
                    <a:lnTo>
                      <a:pt x="309" y="40"/>
                    </a:lnTo>
                    <a:lnTo>
                      <a:pt x="282" y="38"/>
                    </a:lnTo>
                    <a:lnTo>
                      <a:pt x="282" y="9"/>
                    </a:lnTo>
                    <a:close/>
                    <a:moveTo>
                      <a:pt x="340" y="12"/>
                    </a:moveTo>
                    <a:lnTo>
                      <a:pt x="369" y="14"/>
                    </a:lnTo>
                    <a:lnTo>
                      <a:pt x="367" y="41"/>
                    </a:lnTo>
                    <a:lnTo>
                      <a:pt x="338" y="41"/>
                    </a:lnTo>
                    <a:lnTo>
                      <a:pt x="340" y="12"/>
                    </a:lnTo>
                    <a:close/>
                    <a:moveTo>
                      <a:pt x="396" y="14"/>
                    </a:moveTo>
                    <a:lnTo>
                      <a:pt x="425" y="15"/>
                    </a:lnTo>
                    <a:lnTo>
                      <a:pt x="423" y="44"/>
                    </a:lnTo>
                    <a:lnTo>
                      <a:pt x="396" y="43"/>
                    </a:lnTo>
                    <a:lnTo>
                      <a:pt x="396" y="14"/>
                    </a:lnTo>
                    <a:close/>
                    <a:moveTo>
                      <a:pt x="454" y="17"/>
                    </a:moveTo>
                    <a:lnTo>
                      <a:pt x="482" y="18"/>
                    </a:lnTo>
                    <a:lnTo>
                      <a:pt x="481" y="47"/>
                    </a:lnTo>
                    <a:lnTo>
                      <a:pt x="452" y="46"/>
                    </a:lnTo>
                    <a:lnTo>
                      <a:pt x="454" y="17"/>
                    </a:lnTo>
                    <a:close/>
                    <a:moveTo>
                      <a:pt x="510" y="20"/>
                    </a:moveTo>
                    <a:lnTo>
                      <a:pt x="539" y="20"/>
                    </a:lnTo>
                    <a:lnTo>
                      <a:pt x="537" y="49"/>
                    </a:lnTo>
                    <a:lnTo>
                      <a:pt x="508" y="47"/>
                    </a:lnTo>
                    <a:lnTo>
                      <a:pt x="510" y="20"/>
                    </a:lnTo>
                    <a:close/>
                    <a:moveTo>
                      <a:pt x="567" y="21"/>
                    </a:moveTo>
                    <a:lnTo>
                      <a:pt x="595" y="23"/>
                    </a:lnTo>
                    <a:lnTo>
                      <a:pt x="595" y="52"/>
                    </a:lnTo>
                    <a:lnTo>
                      <a:pt x="566" y="50"/>
                    </a:lnTo>
                    <a:lnTo>
                      <a:pt x="567" y="21"/>
                    </a:lnTo>
                    <a:close/>
                    <a:moveTo>
                      <a:pt x="624" y="25"/>
                    </a:moveTo>
                    <a:lnTo>
                      <a:pt x="652" y="25"/>
                    </a:lnTo>
                    <a:lnTo>
                      <a:pt x="651" y="53"/>
                    </a:lnTo>
                    <a:lnTo>
                      <a:pt x="622" y="52"/>
                    </a:lnTo>
                    <a:lnTo>
                      <a:pt x="624" y="25"/>
                    </a:lnTo>
                    <a:close/>
                    <a:moveTo>
                      <a:pt x="681" y="26"/>
                    </a:moveTo>
                    <a:lnTo>
                      <a:pt x="709" y="28"/>
                    </a:lnTo>
                    <a:lnTo>
                      <a:pt x="709" y="57"/>
                    </a:lnTo>
                    <a:lnTo>
                      <a:pt x="680" y="55"/>
                    </a:lnTo>
                    <a:lnTo>
                      <a:pt x="681" y="26"/>
                    </a:lnTo>
                    <a:close/>
                    <a:moveTo>
                      <a:pt x="737" y="29"/>
                    </a:moveTo>
                    <a:lnTo>
                      <a:pt x="766" y="31"/>
                    </a:lnTo>
                    <a:lnTo>
                      <a:pt x="765" y="58"/>
                    </a:lnTo>
                    <a:lnTo>
                      <a:pt x="736" y="58"/>
                    </a:lnTo>
                    <a:lnTo>
                      <a:pt x="737" y="29"/>
                    </a:lnTo>
                    <a:close/>
                    <a:moveTo>
                      <a:pt x="795" y="31"/>
                    </a:moveTo>
                    <a:lnTo>
                      <a:pt x="823" y="32"/>
                    </a:lnTo>
                    <a:lnTo>
                      <a:pt x="823" y="61"/>
                    </a:lnTo>
                    <a:lnTo>
                      <a:pt x="794" y="60"/>
                    </a:lnTo>
                    <a:lnTo>
                      <a:pt x="795" y="31"/>
                    </a:lnTo>
                    <a:close/>
                    <a:moveTo>
                      <a:pt x="851" y="34"/>
                    </a:moveTo>
                    <a:lnTo>
                      <a:pt x="880" y="35"/>
                    </a:lnTo>
                    <a:lnTo>
                      <a:pt x="879" y="63"/>
                    </a:lnTo>
                    <a:lnTo>
                      <a:pt x="850" y="63"/>
                    </a:lnTo>
                    <a:lnTo>
                      <a:pt x="851" y="34"/>
                    </a:lnTo>
                    <a:close/>
                    <a:moveTo>
                      <a:pt x="909" y="35"/>
                    </a:moveTo>
                    <a:lnTo>
                      <a:pt x="936" y="37"/>
                    </a:lnTo>
                    <a:lnTo>
                      <a:pt x="935" y="66"/>
                    </a:lnTo>
                    <a:lnTo>
                      <a:pt x="908" y="64"/>
                    </a:lnTo>
                    <a:lnTo>
                      <a:pt x="909" y="35"/>
                    </a:lnTo>
                    <a:close/>
                    <a:moveTo>
                      <a:pt x="965" y="38"/>
                    </a:moveTo>
                    <a:lnTo>
                      <a:pt x="994" y="40"/>
                    </a:lnTo>
                    <a:lnTo>
                      <a:pt x="993" y="69"/>
                    </a:lnTo>
                    <a:lnTo>
                      <a:pt x="964" y="67"/>
                    </a:lnTo>
                    <a:lnTo>
                      <a:pt x="965" y="38"/>
                    </a:lnTo>
                    <a:close/>
                    <a:moveTo>
                      <a:pt x="1021" y="41"/>
                    </a:moveTo>
                    <a:lnTo>
                      <a:pt x="1050" y="41"/>
                    </a:lnTo>
                    <a:lnTo>
                      <a:pt x="1049" y="70"/>
                    </a:lnTo>
                    <a:lnTo>
                      <a:pt x="1021" y="69"/>
                    </a:lnTo>
                    <a:lnTo>
                      <a:pt x="1021" y="41"/>
                    </a:lnTo>
                    <a:close/>
                    <a:moveTo>
                      <a:pt x="1079" y="43"/>
                    </a:moveTo>
                    <a:lnTo>
                      <a:pt x="1087" y="43"/>
                    </a:lnTo>
                    <a:lnTo>
                      <a:pt x="1090" y="44"/>
                    </a:lnTo>
                    <a:lnTo>
                      <a:pt x="1091" y="44"/>
                    </a:lnTo>
                    <a:lnTo>
                      <a:pt x="1096" y="47"/>
                    </a:lnTo>
                    <a:lnTo>
                      <a:pt x="1099" y="50"/>
                    </a:lnTo>
                    <a:lnTo>
                      <a:pt x="1100" y="52"/>
                    </a:lnTo>
                    <a:lnTo>
                      <a:pt x="1100" y="55"/>
                    </a:lnTo>
                    <a:lnTo>
                      <a:pt x="1100" y="57"/>
                    </a:lnTo>
                    <a:lnTo>
                      <a:pt x="1100" y="60"/>
                    </a:lnTo>
                    <a:lnTo>
                      <a:pt x="1099" y="64"/>
                    </a:lnTo>
                    <a:lnTo>
                      <a:pt x="1097" y="67"/>
                    </a:lnTo>
                    <a:lnTo>
                      <a:pt x="1093" y="70"/>
                    </a:lnTo>
                    <a:lnTo>
                      <a:pt x="1075" y="79"/>
                    </a:lnTo>
                    <a:lnTo>
                      <a:pt x="1062" y="53"/>
                    </a:lnTo>
                    <a:lnTo>
                      <a:pt x="1081" y="44"/>
                    </a:lnTo>
                    <a:lnTo>
                      <a:pt x="1087" y="72"/>
                    </a:lnTo>
                    <a:lnTo>
                      <a:pt x="1078" y="72"/>
                    </a:lnTo>
                    <a:lnTo>
                      <a:pt x="1079" y="43"/>
                    </a:lnTo>
                    <a:close/>
                    <a:moveTo>
                      <a:pt x="1049" y="92"/>
                    </a:moveTo>
                    <a:lnTo>
                      <a:pt x="1024" y="105"/>
                    </a:lnTo>
                    <a:lnTo>
                      <a:pt x="1011" y="79"/>
                    </a:lnTo>
                    <a:lnTo>
                      <a:pt x="1037" y="67"/>
                    </a:lnTo>
                    <a:lnTo>
                      <a:pt x="1049" y="92"/>
                    </a:lnTo>
                    <a:close/>
                    <a:moveTo>
                      <a:pt x="1011" y="114"/>
                    </a:moveTo>
                    <a:lnTo>
                      <a:pt x="1002" y="142"/>
                    </a:lnTo>
                    <a:lnTo>
                      <a:pt x="976" y="133"/>
                    </a:lnTo>
                    <a:lnTo>
                      <a:pt x="983" y="105"/>
                    </a:lnTo>
                    <a:lnTo>
                      <a:pt x="1011" y="114"/>
                    </a:lnTo>
                    <a:close/>
                    <a:moveTo>
                      <a:pt x="993" y="169"/>
                    </a:moveTo>
                    <a:lnTo>
                      <a:pt x="983" y="195"/>
                    </a:lnTo>
                    <a:lnTo>
                      <a:pt x="958" y="186"/>
                    </a:lnTo>
                    <a:lnTo>
                      <a:pt x="967" y="160"/>
                    </a:lnTo>
                    <a:lnTo>
                      <a:pt x="993" y="169"/>
                    </a:lnTo>
                    <a:close/>
                    <a:moveTo>
                      <a:pt x="976" y="222"/>
                    </a:moveTo>
                    <a:lnTo>
                      <a:pt x="971" y="235"/>
                    </a:lnTo>
                    <a:lnTo>
                      <a:pt x="967" y="250"/>
                    </a:lnTo>
                    <a:lnTo>
                      <a:pt x="939" y="241"/>
                    </a:lnTo>
                    <a:lnTo>
                      <a:pt x="944" y="226"/>
                    </a:lnTo>
                    <a:lnTo>
                      <a:pt x="949" y="213"/>
                    </a:lnTo>
                    <a:lnTo>
                      <a:pt x="976" y="222"/>
                    </a:lnTo>
                    <a:close/>
                    <a:moveTo>
                      <a:pt x="958" y="277"/>
                    </a:moveTo>
                    <a:lnTo>
                      <a:pt x="949" y="305"/>
                    </a:lnTo>
                    <a:lnTo>
                      <a:pt x="921" y="296"/>
                    </a:lnTo>
                    <a:lnTo>
                      <a:pt x="930" y="268"/>
                    </a:lnTo>
                    <a:lnTo>
                      <a:pt x="958" y="277"/>
                    </a:lnTo>
                    <a:close/>
                    <a:moveTo>
                      <a:pt x="939" y="331"/>
                    </a:moveTo>
                    <a:lnTo>
                      <a:pt x="930" y="358"/>
                    </a:lnTo>
                    <a:lnTo>
                      <a:pt x="903" y="349"/>
                    </a:lnTo>
                    <a:lnTo>
                      <a:pt x="912" y="321"/>
                    </a:lnTo>
                    <a:lnTo>
                      <a:pt x="939" y="331"/>
                    </a:lnTo>
                    <a:close/>
                    <a:moveTo>
                      <a:pt x="909" y="385"/>
                    </a:moveTo>
                    <a:lnTo>
                      <a:pt x="889" y="405"/>
                    </a:lnTo>
                    <a:lnTo>
                      <a:pt x="868" y="385"/>
                    </a:lnTo>
                    <a:lnTo>
                      <a:pt x="889" y="366"/>
                    </a:lnTo>
                    <a:lnTo>
                      <a:pt x="909" y="385"/>
                    </a:lnTo>
                    <a:close/>
                    <a:moveTo>
                      <a:pt x="894" y="405"/>
                    </a:moveTo>
                    <a:lnTo>
                      <a:pt x="915" y="425"/>
                    </a:lnTo>
                    <a:lnTo>
                      <a:pt x="894" y="446"/>
                    </a:lnTo>
                    <a:lnTo>
                      <a:pt x="874" y="426"/>
                    </a:lnTo>
                    <a:lnTo>
                      <a:pt x="894" y="405"/>
                    </a:lnTo>
                    <a:close/>
                    <a:moveTo>
                      <a:pt x="929" y="460"/>
                    </a:moveTo>
                    <a:lnTo>
                      <a:pt x="929" y="489"/>
                    </a:lnTo>
                    <a:lnTo>
                      <a:pt x="900" y="489"/>
                    </a:lnTo>
                    <a:lnTo>
                      <a:pt x="900" y="460"/>
                    </a:lnTo>
                    <a:lnTo>
                      <a:pt x="929" y="460"/>
                    </a:lnTo>
                    <a:close/>
                    <a:moveTo>
                      <a:pt x="929" y="518"/>
                    </a:moveTo>
                    <a:lnTo>
                      <a:pt x="929" y="532"/>
                    </a:lnTo>
                    <a:lnTo>
                      <a:pt x="929" y="536"/>
                    </a:lnTo>
                    <a:lnTo>
                      <a:pt x="927" y="539"/>
                    </a:lnTo>
                    <a:lnTo>
                      <a:pt x="921" y="551"/>
                    </a:lnTo>
                    <a:lnTo>
                      <a:pt x="895" y="538"/>
                    </a:lnTo>
                    <a:lnTo>
                      <a:pt x="901" y="525"/>
                    </a:lnTo>
                    <a:lnTo>
                      <a:pt x="900" y="532"/>
                    </a:lnTo>
                    <a:lnTo>
                      <a:pt x="900" y="518"/>
                    </a:lnTo>
                    <a:lnTo>
                      <a:pt x="929" y="518"/>
                    </a:lnTo>
                    <a:close/>
                    <a:moveTo>
                      <a:pt x="909" y="576"/>
                    </a:moveTo>
                    <a:lnTo>
                      <a:pt x="895" y="602"/>
                    </a:lnTo>
                    <a:lnTo>
                      <a:pt x="870" y="589"/>
                    </a:lnTo>
                    <a:lnTo>
                      <a:pt x="883" y="563"/>
                    </a:lnTo>
                    <a:lnTo>
                      <a:pt x="909" y="576"/>
                    </a:lnTo>
                    <a:close/>
                    <a:moveTo>
                      <a:pt x="886" y="621"/>
                    </a:moveTo>
                    <a:lnTo>
                      <a:pt x="886" y="650"/>
                    </a:lnTo>
                    <a:lnTo>
                      <a:pt x="857" y="650"/>
                    </a:lnTo>
                    <a:lnTo>
                      <a:pt x="857" y="621"/>
                    </a:lnTo>
                    <a:lnTo>
                      <a:pt x="886" y="621"/>
                    </a:lnTo>
                    <a:close/>
                    <a:moveTo>
                      <a:pt x="886" y="678"/>
                    </a:moveTo>
                    <a:lnTo>
                      <a:pt x="886" y="705"/>
                    </a:lnTo>
                    <a:lnTo>
                      <a:pt x="885" y="708"/>
                    </a:lnTo>
                    <a:lnTo>
                      <a:pt x="885" y="711"/>
                    </a:lnTo>
                    <a:lnTo>
                      <a:pt x="883" y="713"/>
                    </a:lnTo>
                    <a:lnTo>
                      <a:pt x="882" y="716"/>
                    </a:lnTo>
                    <a:lnTo>
                      <a:pt x="879" y="717"/>
                    </a:lnTo>
                    <a:lnTo>
                      <a:pt x="876" y="719"/>
                    </a:lnTo>
                    <a:lnTo>
                      <a:pt x="873" y="719"/>
                    </a:lnTo>
                    <a:lnTo>
                      <a:pt x="870" y="719"/>
                    </a:lnTo>
                    <a:lnTo>
                      <a:pt x="868" y="719"/>
                    </a:lnTo>
                    <a:lnTo>
                      <a:pt x="871" y="690"/>
                    </a:lnTo>
                    <a:lnTo>
                      <a:pt x="873" y="690"/>
                    </a:lnTo>
                    <a:lnTo>
                      <a:pt x="857" y="705"/>
                    </a:lnTo>
                    <a:lnTo>
                      <a:pt x="857" y="678"/>
                    </a:lnTo>
                    <a:lnTo>
                      <a:pt x="886" y="678"/>
                    </a:lnTo>
                    <a:close/>
                    <a:moveTo>
                      <a:pt x="839" y="716"/>
                    </a:moveTo>
                    <a:lnTo>
                      <a:pt x="812" y="713"/>
                    </a:lnTo>
                    <a:lnTo>
                      <a:pt x="815" y="685"/>
                    </a:lnTo>
                    <a:lnTo>
                      <a:pt x="842" y="687"/>
                    </a:lnTo>
                    <a:lnTo>
                      <a:pt x="839" y="716"/>
                    </a:lnTo>
                    <a:close/>
                    <a:moveTo>
                      <a:pt x="783" y="710"/>
                    </a:moveTo>
                    <a:lnTo>
                      <a:pt x="754" y="707"/>
                    </a:lnTo>
                    <a:lnTo>
                      <a:pt x="757" y="679"/>
                    </a:lnTo>
                    <a:lnTo>
                      <a:pt x="786" y="682"/>
                    </a:lnTo>
                    <a:lnTo>
                      <a:pt x="783" y="710"/>
                    </a:lnTo>
                    <a:close/>
                    <a:moveTo>
                      <a:pt x="727" y="705"/>
                    </a:moveTo>
                    <a:lnTo>
                      <a:pt x="698" y="702"/>
                    </a:lnTo>
                    <a:lnTo>
                      <a:pt x="701" y="673"/>
                    </a:lnTo>
                    <a:lnTo>
                      <a:pt x="730" y="676"/>
                    </a:lnTo>
                    <a:lnTo>
                      <a:pt x="727" y="705"/>
                    </a:lnTo>
                    <a:close/>
                    <a:moveTo>
                      <a:pt x="669" y="699"/>
                    </a:moveTo>
                    <a:lnTo>
                      <a:pt x="642" y="696"/>
                    </a:lnTo>
                    <a:lnTo>
                      <a:pt x="645" y="667"/>
                    </a:lnTo>
                    <a:lnTo>
                      <a:pt x="672" y="670"/>
                    </a:lnTo>
                    <a:lnTo>
                      <a:pt x="669" y="699"/>
                    </a:lnTo>
                    <a:close/>
                    <a:moveTo>
                      <a:pt x="613" y="693"/>
                    </a:moveTo>
                    <a:lnTo>
                      <a:pt x="584" y="690"/>
                    </a:lnTo>
                    <a:lnTo>
                      <a:pt x="587" y="662"/>
                    </a:lnTo>
                    <a:lnTo>
                      <a:pt x="616" y="664"/>
                    </a:lnTo>
                    <a:lnTo>
                      <a:pt x="613" y="693"/>
                    </a:lnTo>
                    <a:close/>
                    <a:moveTo>
                      <a:pt x="557" y="687"/>
                    </a:moveTo>
                    <a:lnTo>
                      <a:pt x="528" y="685"/>
                    </a:lnTo>
                    <a:lnTo>
                      <a:pt x="531" y="656"/>
                    </a:lnTo>
                    <a:lnTo>
                      <a:pt x="560" y="659"/>
                    </a:lnTo>
                    <a:lnTo>
                      <a:pt x="557" y="687"/>
                    </a:lnTo>
                    <a:close/>
                    <a:moveTo>
                      <a:pt x="499" y="682"/>
                    </a:moveTo>
                    <a:lnTo>
                      <a:pt x="472" y="679"/>
                    </a:lnTo>
                    <a:lnTo>
                      <a:pt x="475" y="650"/>
                    </a:lnTo>
                    <a:lnTo>
                      <a:pt x="502" y="653"/>
                    </a:lnTo>
                    <a:lnTo>
                      <a:pt x="499" y="682"/>
                    </a:lnTo>
                    <a:close/>
                    <a:moveTo>
                      <a:pt x="443" y="676"/>
                    </a:moveTo>
                    <a:lnTo>
                      <a:pt x="414" y="673"/>
                    </a:lnTo>
                    <a:lnTo>
                      <a:pt x="417" y="644"/>
                    </a:lnTo>
                    <a:lnTo>
                      <a:pt x="446" y="647"/>
                    </a:lnTo>
                    <a:lnTo>
                      <a:pt x="443" y="676"/>
                    </a:lnTo>
                    <a:close/>
                    <a:moveTo>
                      <a:pt x="387" y="670"/>
                    </a:moveTo>
                    <a:lnTo>
                      <a:pt x="358" y="667"/>
                    </a:lnTo>
                    <a:lnTo>
                      <a:pt x="361" y="640"/>
                    </a:lnTo>
                    <a:lnTo>
                      <a:pt x="390" y="643"/>
                    </a:lnTo>
                    <a:lnTo>
                      <a:pt x="387" y="670"/>
                    </a:lnTo>
                    <a:close/>
                    <a:moveTo>
                      <a:pt x="329" y="664"/>
                    </a:moveTo>
                    <a:lnTo>
                      <a:pt x="302" y="662"/>
                    </a:lnTo>
                    <a:lnTo>
                      <a:pt x="305" y="634"/>
                    </a:lnTo>
                    <a:lnTo>
                      <a:pt x="332" y="637"/>
                    </a:lnTo>
                    <a:lnTo>
                      <a:pt x="329" y="664"/>
                    </a:lnTo>
                    <a:close/>
                    <a:moveTo>
                      <a:pt x="273" y="659"/>
                    </a:moveTo>
                    <a:lnTo>
                      <a:pt x="246" y="656"/>
                    </a:lnTo>
                    <a:lnTo>
                      <a:pt x="247" y="627"/>
                    </a:lnTo>
                    <a:lnTo>
                      <a:pt x="276" y="630"/>
                    </a:lnTo>
                    <a:lnTo>
                      <a:pt x="273" y="659"/>
                    </a:lnTo>
                    <a:close/>
                    <a:moveTo>
                      <a:pt x="217" y="653"/>
                    </a:moveTo>
                    <a:lnTo>
                      <a:pt x="188" y="650"/>
                    </a:lnTo>
                    <a:lnTo>
                      <a:pt x="191" y="621"/>
                    </a:lnTo>
                    <a:lnTo>
                      <a:pt x="220" y="624"/>
                    </a:lnTo>
                    <a:lnTo>
                      <a:pt x="217" y="653"/>
                    </a:lnTo>
                    <a:close/>
                    <a:moveTo>
                      <a:pt x="160" y="647"/>
                    </a:moveTo>
                    <a:lnTo>
                      <a:pt x="132" y="644"/>
                    </a:lnTo>
                    <a:lnTo>
                      <a:pt x="135" y="617"/>
                    </a:lnTo>
                    <a:lnTo>
                      <a:pt x="162" y="620"/>
                    </a:lnTo>
                    <a:lnTo>
                      <a:pt x="160" y="647"/>
                    </a:lnTo>
                    <a:close/>
                    <a:moveTo>
                      <a:pt x="103" y="643"/>
                    </a:moveTo>
                    <a:lnTo>
                      <a:pt x="75" y="640"/>
                    </a:lnTo>
                    <a:lnTo>
                      <a:pt x="77" y="611"/>
                    </a:lnTo>
                    <a:lnTo>
                      <a:pt x="106" y="614"/>
                    </a:lnTo>
                    <a:lnTo>
                      <a:pt x="103" y="643"/>
                    </a:lnTo>
                    <a:close/>
                    <a:moveTo>
                      <a:pt x="47" y="637"/>
                    </a:moveTo>
                    <a:lnTo>
                      <a:pt x="18" y="634"/>
                    </a:lnTo>
                    <a:lnTo>
                      <a:pt x="21" y="605"/>
                    </a:lnTo>
                    <a:lnTo>
                      <a:pt x="50" y="608"/>
                    </a:lnTo>
                    <a:lnTo>
                      <a:pt x="47" y="637"/>
                    </a:lnTo>
                    <a:close/>
                    <a:moveTo>
                      <a:pt x="0" y="597"/>
                    </a:moveTo>
                    <a:lnTo>
                      <a:pt x="1" y="577"/>
                    </a:lnTo>
                    <a:lnTo>
                      <a:pt x="1" y="568"/>
                    </a:lnTo>
                    <a:lnTo>
                      <a:pt x="30" y="571"/>
                    </a:lnTo>
                    <a:lnTo>
                      <a:pt x="28" y="579"/>
                    </a:lnTo>
                    <a:lnTo>
                      <a:pt x="27" y="599"/>
                    </a:lnTo>
                    <a:lnTo>
                      <a:pt x="0" y="597"/>
                    </a:lnTo>
                    <a:close/>
                    <a:moveTo>
                      <a:pt x="3" y="539"/>
                    </a:moveTo>
                    <a:lnTo>
                      <a:pt x="4" y="533"/>
                    </a:lnTo>
                    <a:lnTo>
                      <a:pt x="6" y="512"/>
                    </a:lnTo>
                    <a:lnTo>
                      <a:pt x="33" y="513"/>
                    </a:lnTo>
                    <a:lnTo>
                      <a:pt x="31" y="536"/>
                    </a:lnTo>
                    <a:lnTo>
                      <a:pt x="31" y="542"/>
                    </a:lnTo>
                    <a:lnTo>
                      <a:pt x="3" y="539"/>
                    </a:lnTo>
                    <a:close/>
                    <a:moveTo>
                      <a:pt x="7" y="483"/>
                    </a:moveTo>
                    <a:lnTo>
                      <a:pt x="9" y="454"/>
                    </a:lnTo>
                    <a:lnTo>
                      <a:pt x="37" y="457"/>
                    </a:lnTo>
                    <a:lnTo>
                      <a:pt x="36" y="484"/>
                    </a:lnTo>
                    <a:lnTo>
                      <a:pt x="7" y="483"/>
                    </a:lnTo>
                    <a:close/>
                    <a:moveTo>
                      <a:pt x="12" y="426"/>
                    </a:moveTo>
                    <a:lnTo>
                      <a:pt x="13" y="398"/>
                    </a:lnTo>
                    <a:lnTo>
                      <a:pt x="42" y="399"/>
                    </a:lnTo>
                    <a:lnTo>
                      <a:pt x="39" y="428"/>
                    </a:lnTo>
                    <a:lnTo>
                      <a:pt x="12" y="426"/>
                    </a:lnTo>
                    <a:close/>
                    <a:moveTo>
                      <a:pt x="15" y="369"/>
                    </a:moveTo>
                    <a:lnTo>
                      <a:pt x="18" y="341"/>
                    </a:lnTo>
                    <a:lnTo>
                      <a:pt x="45" y="343"/>
                    </a:lnTo>
                    <a:lnTo>
                      <a:pt x="44" y="372"/>
                    </a:lnTo>
                    <a:lnTo>
                      <a:pt x="15" y="369"/>
                    </a:lnTo>
                    <a:close/>
                    <a:moveTo>
                      <a:pt x="19" y="312"/>
                    </a:moveTo>
                    <a:lnTo>
                      <a:pt x="21" y="288"/>
                    </a:lnTo>
                    <a:lnTo>
                      <a:pt x="21" y="283"/>
                    </a:lnTo>
                    <a:lnTo>
                      <a:pt x="50" y="285"/>
                    </a:lnTo>
                    <a:lnTo>
                      <a:pt x="50" y="289"/>
                    </a:lnTo>
                    <a:lnTo>
                      <a:pt x="48" y="314"/>
                    </a:lnTo>
                    <a:lnTo>
                      <a:pt x="19" y="312"/>
                    </a:lnTo>
                    <a:close/>
                    <a:moveTo>
                      <a:pt x="24" y="254"/>
                    </a:moveTo>
                    <a:lnTo>
                      <a:pt x="24" y="241"/>
                    </a:lnTo>
                    <a:lnTo>
                      <a:pt x="25" y="227"/>
                    </a:lnTo>
                    <a:lnTo>
                      <a:pt x="54" y="229"/>
                    </a:lnTo>
                    <a:lnTo>
                      <a:pt x="53" y="242"/>
                    </a:lnTo>
                    <a:lnTo>
                      <a:pt x="51" y="257"/>
                    </a:lnTo>
                    <a:lnTo>
                      <a:pt x="24" y="254"/>
                    </a:lnTo>
                    <a:close/>
                    <a:moveTo>
                      <a:pt x="27" y="198"/>
                    </a:moveTo>
                    <a:lnTo>
                      <a:pt x="27" y="194"/>
                    </a:lnTo>
                    <a:lnTo>
                      <a:pt x="30" y="172"/>
                    </a:lnTo>
                    <a:lnTo>
                      <a:pt x="30" y="169"/>
                    </a:lnTo>
                    <a:lnTo>
                      <a:pt x="57" y="172"/>
                    </a:lnTo>
                    <a:lnTo>
                      <a:pt x="57" y="174"/>
                    </a:lnTo>
                    <a:lnTo>
                      <a:pt x="56" y="197"/>
                    </a:lnTo>
                    <a:lnTo>
                      <a:pt x="56" y="200"/>
                    </a:lnTo>
                    <a:lnTo>
                      <a:pt x="27" y="198"/>
                    </a:lnTo>
                    <a:close/>
                    <a:moveTo>
                      <a:pt x="31" y="142"/>
                    </a:moveTo>
                    <a:lnTo>
                      <a:pt x="31" y="131"/>
                    </a:lnTo>
                    <a:lnTo>
                      <a:pt x="33" y="113"/>
                    </a:lnTo>
                    <a:lnTo>
                      <a:pt x="62" y="114"/>
                    </a:lnTo>
                    <a:lnTo>
                      <a:pt x="60" y="134"/>
                    </a:lnTo>
                    <a:lnTo>
                      <a:pt x="60" y="143"/>
                    </a:lnTo>
                    <a:lnTo>
                      <a:pt x="31" y="142"/>
                    </a:lnTo>
                    <a:close/>
                    <a:moveTo>
                      <a:pt x="36" y="84"/>
                    </a:moveTo>
                    <a:lnTo>
                      <a:pt x="36" y="79"/>
                    </a:lnTo>
                    <a:lnTo>
                      <a:pt x="37" y="66"/>
                    </a:lnTo>
                    <a:lnTo>
                      <a:pt x="37" y="57"/>
                    </a:lnTo>
                    <a:lnTo>
                      <a:pt x="66" y="58"/>
                    </a:lnTo>
                    <a:lnTo>
                      <a:pt x="65" y="67"/>
                    </a:lnTo>
                    <a:lnTo>
                      <a:pt x="65" y="81"/>
                    </a:lnTo>
                    <a:lnTo>
                      <a:pt x="63" y="87"/>
                    </a:lnTo>
                    <a:lnTo>
                      <a:pt x="36" y="84"/>
                    </a:lnTo>
                    <a:close/>
                    <a:moveTo>
                      <a:pt x="39" y="28"/>
                    </a:moveTo>
                    <a:lnTo>
                      <a:pt x="39" y="23"/>
                    </a:lnTo>
                    <a:lnTo>
                      <a:pt x="41" y="18"/>
                    </a:lnTo>
                    <a:lnTo>
                      <a:pt x="41" y="14"/>
                    </a:lnTo>
                    <a:lnTo>
                      <a:pt x="69" y="15"/>
                    </a:lnTo>
                    <a:lnTo>
                      <a:pt x="69" y="17"/>
                    </a:lnTo>
                    <a:lnTo>
                      <a:pt x="68" y="20"/>
                    </a:lnTo>
                    <a:lnTo>
                      <a:pt x="68" y="26"/>
                    </a:lnTo>
                    <a:lnTo>
                      <a:pt x="68" y="29"/>
                    </a:lnTo>
                    <a:lnTo>
                      <a:pt x="39" y="28"/>
                    </a:lnTo>
                    <a:close/>
                  </a:path>
                </a:pathLst>
              </a:custGeom>
              <a:solidFill>
                <a:srgbClr val="FF0000"/>
              </a:solidFill>
              <a:ln w="3175">
                <a:solidFill>
                  <a:srgbClr val="FF0000"/>
                </a:solidFill>
                <a:round/>
                <a:headEnd/>
                <a:tailEnd/>
              </a:ln>
            </p:spPr>
            <p:txBody>
              <a:bodyPr/>
              <a:lstStyle/>
              <a:p>
                <a:endParaRPr lang="en-US" dirty="0"/>
              </a:p>
            </p:txBody>
          </p:sp>
          <p:sp>
            <p:nvSpPr>
              <p:cNvPr id="42" name="Freeform 22"/>
              <p:cNvSpPr>
                <a:spLocks noEditPoints="1"/>
              </p:cNvSpPr>
              <p:nvPr/>
            </p:nvSpPr>
            <p:spPr bwMode="auto">
              <a:xfrm>
                <a:off x="1816" y="2926"/>
                <a:ext cx="141" cy="260"/>
              </a:xfrm>
              <a:custGeom>
                <a:avLst/>
                <a:gdLst>
                  <a:gd name="T0" fmla="*/ 105 w 141"/>
                  <a:gd name="T1" fmla="*/ 5 h 260"/>
                  <a:gd name="T2" fmla="*/ 82 w 141"/>
                  <a:gd name="T3" fmla="*/ 137 h 260"/>
                  <a:gd name="T4" fmla="*/ 54 w 141"/>
                  <a:gd name="T5" fmla="*/ 132 h 260"/>
                  <a:gd name="T6" fmla="*/ 76 w 141"/>
                  <a:gd name="T7" fmla="*/ 0 h 260"/>
                  <a:gd name="T8" fmla="*/ 105 w 141"/>
                  <a:gd name="T9" fmla="*/ 5 h 260"/>
                  <a:gd name="T10" fmla="*/ 141 w 141"/>
                  <a:gd name="T11" fmla="*/ 132 h 260"/>
                  <a:gd name="T12" fmla="*/ 47 w 141"/>
                  <a:gd name="T13" fmla="*/ 260 h 260"/>
                  <a:gd name="T14" fmla="*/ 0 w 141"/>
                  <a:gd name="T15" fmla="*/ 108 h 260"/>
                  <a:gd name="T16" fmla="*/ 141 w 141"/>
                  <a:gd name="T17" fmla="*/ 132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260"/>
                  <a:gd name="T29" fmla="*/ 141 w 141"/>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260">
                    <a:moveTo>
                      <a:pt x="105" y="5"/>
                    </a:moveTo>
                    <a:lnTo>
                      <a:pt x="82" y="137"/>
                    </a:lnTo>
                    <a:lnTo>
                      <a:pt x="54" y="132"/>
                    </a:lnTo>
                    <a:lnTo>
                      <a:pt x="76" y="0"/>
                    </a:lnTo>
                    <a:lnTo>
                      <a:pt x="105" y="5"/>
                    </a:lnTo>
                    <a:close/>
                    <a:moveTo>
                      <a:pt x="141" y="132"/>
                    </a:moveTo>
                    <a:lnTo>
                      <a:pt x="47" y="260"/>
                    </a:lnTo>
                    <a:lnTo>
                      <a:pt x="0" y="108"/>
                    </a:lnTo>
                    <a:lnTo>
                      <a:pt x="141" y="132"/>
                    </a:lnTo>
                    <a:close/>
                  </a:path>
                </a:pathLst>
              </a:custGeom>
              <a:solidFill>
                <a:srgbClr val="FFFF00"/>
              </a:solidFill>
              <a:ln w="3175">
                <a:solidFill>
                  <a:srgbClr val="FFFF00"/>
                </a:solidFill>
                <a:round/>
                <a:headEnd/>
                <a:tailEnd/>
              </a:ln>
            </p:spPr>
            <p:txBody>
              <a:bodyPr/>
              <a:lstStyle/>
              <a:p>
                <a:endParaRPr lang="en-US" dirty="0"/>
              </a:p>
            </p:txBody>
          </p:sp>
          <p:sp>
            <p:nvSpPr>
              <p:cNvPr id="43" name="Freeform 23"/>
              <p:cNvSpPr>
                <a:spLocks noEditPoints="1"/>
              </p:cNvSpPr>
              <p:nvPr/>
            </p:nvSpPr>
            <p:spPr bwMode="auto">
              <a:xfrm>
                <a:off x="1644" y="1108"/>
                <a:ext cx="141" cy="262"/>
              </a:xfrm>
              <a:custGeom>
                <a:avLst/>
                <a:gdLst>
                  <a:gd name="T0" fmla="*/ 103 w 141"/>
                  <a:gd name="T1" fmla="*/ 5 h 262"/>
                  <a:gd name="T2" fmla="*/ 82 w 141"/>
                  <a:gd name="T3" fmla="*/ 137 h 262"/>
                  <a:gd name="T4" fmla="*/ 55 w 141"/>
                  <a:gd name="T5" fmla="*/ 133 h 262"/>
                  <a:gd name="T6" fmla="*/ 76 w 141"/>
                  <a:gd name="T7" fmla="*/ 0 h 262"/>
                  <a:gd name="T8" fmla="*/ 103 w 141"/>
                  <a:gd name="T9" fmla="*/ 5 h 262"/>
                  <a:gd name="T10" fmla="*/ 141 w 141"/>
                  <a:gd name="T11" fmla="*/ 133 h 262"/>
                  <a:gd name="T12" fmla="*/ 47 w 141"/>
                  <a:gd name="T13" fmla="*/ 262 h 262"/>
                  <a:gd name="T14" fmla="*/ 0 w 141"/>
                  <a:gd name="T15" fmla="*/ 108 h 262"/>
                  <a:gd name="T16" fmla="*/ 141 w 141"/>
                  <a:gd name="T17" fmla="*/ 133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262"/>
                  <a:gd name="T29" fmla="*/ 141 w 141"/>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262">
                    <a:moveTo>
                      <a:pt x="103" y="5"/>
                    </a:moveTo>
                    <a:lnTo>
                      <a:pt x="82" y="137"/>
                    </a:lnTo>
                    <a:lnTo>
                      <a:pt x="55" y="133"/>
                    </a:lnTo>
                    <a:lnTo>
                      <a:pt x="76" y="0"/>
                    </a:lnTo>
                    <a:lnTo>
                      <a:pt x="103" y="5"/>
                    </a:lnTo>
                    <a:close/>
                    <a:moveTo>
                      <a:pt x="141" y="133"/>
                    </a:moveTo>
                    <a:lnTo>
                      <a:pt x="47" y="262"/>
                    </a:lnTo>
                    <a:lnTo>
                      <a:pt x="0" y="108"/>
                    </a:lnTo>
                    <a:lnTo>
                      <a:pt x="141" y="133"/>
                    </a:lnTo>
                    <a:close/>
                  </a:path>
                </a:pathLst>
              </a:custGeom>
              <a:solidFill>
                <a:srgbClr val="FFFF00"/>
              </a:solidFill>
              <a:ln w="3175">
                <a:solidFill>
                  <a:srgbClr val="FFFF00"/>
                </a:solidFill>
                <a:round/>
                <a:headEnd/>
                <a:tailEnd/>
              </a:ln>
            </p:spPr>
            <p:txBody>
              <a:bodyPr/>
              <a:lstStyle/>
              <a:p>
                <a:endParaRPr lang="en-US" dirty="0"/>
              </a:p>
            </p:txBody>
          </p:sp>
        </p:grpSp>
        <p:pic>
          <p:nvPicPr>
            <p:cNvPr id="6"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9" y="664"/>
              <a:ext cx="1933" cy="1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 y="2411"/>
              <a:ext cx="1950" cy="1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p:cNvSpPr>
              <a:spLocks noChangeArrowheads="1"/>
            </p:cNvSpPr>
            <p:nvPr/>
          </p:nvSpPr>
          <p:spPr bwMode="auto">
            <a:xfrm>
              <a:off x="3952" y="797"/>
              <a:ext cx="4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Selective</a:t>
              </a:r>
              <a:endParaRPr lang="en-US" sz="1200" dirty="0"/>
            </a:p>
          </p:txBody>
        </p:sp>
        <p:sp>
          <p:nvSpPr>
            <p:cNvPr id="9" name="Rectangle 27"/>
            <p:cNvSpPr>
              <a:spLocks noChangeArrowheads="1"/>
            </p:cNvSpPr>
            <p:nvPr/>
          </p:nvSpPr>
          <p:spPr bwMode="auto">
            <a:xfrm>
              <a:off x="4366" y="797"/>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10" name="Rectangle 28"/>
            <p:cNvSpPr>
              <a:spLocks noChangeArrowheads="1"/>
            </p:cNvSpPr>
            <p:nvPr/>
          </p:nvSpPr>
          <p:spPr bwMode="auto">
            <a:xfrm>
              <a:off x="3952" y="911"/>
              <a:ext cx="9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logging and burning</a:t>
              </a:r>
              <a:endParaRPr lang="en-US" sz="1200" dirty="0"/>
            </a:p>
          </p:txBody>
        </p:sp>
        <p:sp>
          <p:nvSpPr>
            <p:cNvPr id="11" name="Rectangle 29"/>
            <p:cNvSpPr>
              <a:spLocks noChangeArrowheads="1"/>
            </p:cNvSpPr>
            <p:nvPr/>
          </p:nvSpPr>
          <p:spPr bwMode="auto">
            <a:xfrm>
              <a:off x="4296" y="911"/>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12" name="Rectangle 30"/>
            <p:cNvSpPr>
              <a:spLocks noChangeArrowheads="1"/>
            </p:cNvSpPr>
            <p:nvPr/>
          </p:nvSpPr>
          <p:spPr bwMode="auto">
            <a:xfrm>
              <a:off x="2990" y="675"/>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2000</a:t>
              </a:r>
              <a:endParaRPr lang="en-US" sz="1200" dirty="0"/>
            </a:p>
          </p:txBody>
        </p:sp>
        <p:sp>
          <p:nvSpPr>
            <p:cNvPr id="13" name="Rectangle 31"/>
            <p:cNvSpPr>
              <a:spLocks noChangeArrowheads="1"/>
            </p:cNvSpPr>
            <p:nvPr/>
          </p:nvSpPr>
          <p:spPr bwMode="auto">
            <a:xfrm>
              <a:off x="3202" y="67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14" name="Rectangle 32"/>
            <p:cNvSpPr>
              <a:spLocks noChangeArrowheads="1"/>
            </p:cNvSpPr>
            <p:nvPr/>
          </p:nvSpPr>
          <p:spPr bwMode="auto">
            <a:xfrm>
              <a:off x="2969" y="2412"/>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2001</a:t>
              </a:r>
              <a:endParaRPr lang="en-US" sz="1200" dirty="0"/>
            </a:p>
          </p:txBody>
        </p:sp>
        <p:sp>
          <p:nvSpPr>
            <p:cNvPr id="15" name="Rectangle 33"/>
            <p:cNvSpPr>
              <a:spLocks noChangeArrowheads="1"/>
            </p:cNvSpPr>
            <p:nvPr/>
          </p:nvSpPr>
          <p:spPr bwMode="auto">
            <a:xfrm>
              <a:off x="3181" y="2412"/>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16" name="Rectangle 34"/>
            <p:cNvSpPr>
              <a:spLocks noChangeArrowheads="1"/>
            </p:cNvSpPr>
            <p:nvPr/>
          </p:nvSpPr>
          <p:spPr bwMode="auto">
            <a:xfrm>
              <a:off x="4173" y="2413"/>
              <a:ext cx="5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Old selective</a:t>
              </a:r>
              <a:endParaRPr lang="en-US" sz="1200" dirty="0"/>
            </a:p>
          </p:txBody>
        </p:sp>
        <p:sp>
          <p:nvSpPr>
            <p:cNvPr id="17" name="Rectangle 35"/>
            <p:cNvSpPr>
              <a:spLocks noChangeArrowheads="1"/>
            </p:cNvSpPr>
            <p:nvPr/>
          </p:nvSpPr>
          <p:spPr bwMode="auto">
            <a:xfrm>
              <a:off x="4760" y="2413"/>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18" name="Rectangle 36"/>
            <p:cNvSpPr>
              <a:spLocks noChangeArrowheads="1"/>
            </p:cNvSpPr>
            <p:nvPr/>
          </p:nvSpPr>
          <p:spPr bwMode="auto">
            <a:xfrm>
              <a:off x="4173" y="2527"/>
              <a:ext cx="54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logging and</a:t>
              </a:r>
            </a:p>
            <a:p>
              <a:r>
                <a:rPr lang="en-US" sz="1200" b="1" dirty="0">
                  <a:solidFill>
                    <a:srgbClr val="FFFF00"/>
                  </a:solidFill>
                </a:rPr>
                <a:t>burning</a:t>
              </a:r>
              <a:endParaRPr lang="en-US" sz="1200" dirty="0"/>
            </a:p>
          </p:txBody>
        </p:sp>
        <p:sp>
          <p:nvSpPr>
            <p:cNvPr id="19" name="Rectangle 37"/>
            <p:cNvSpPr>
              <a:spLocks noChangeArrowheads="1"/>
            </p:cNvSpPr>
            <p:nvPr/>
          </p:nvSpPr>
          <p:spPr bwMode="auto">
            <a:xfrm>
              <a:off x="4516" y="2527"/>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 </a:t>
              </a:r>
              <a:endParaRPr lang="en-US" sz="1200" dirty="0"/>
            </a:p>
          </p:txBody>
        </p:sp>
        <p:sp>
          <p:nvSpPr>
            <p:cNvPr id="20" name="Freeform 38"/>
            <p:cNvSpPr>
              <a:spLocks noEditPoints="1"/>
            </p:cNvSpPr>
            <p:nvPr/>
          </p:nvSpPr>
          <p:spPr bwMode="auto">
            <a:xfrm>
              <a:off x="3331" y="994"/>
              <a:ext cx="1318" cy="758"/>
            </a:xfrm>
            <a:custGeom>
              <a:avLst/>
              <a:gdLst>
                <a:gd name="T0" fmla="*/ 1168 w 1318"/>
                <a:gd name="T1" fmla="*/ 408 h 758"/>
                <a:gd name="T2" fmla="*/ 1208 w 1318"/>
                <a:gd name="T3" fmla="*/ 401 h 758"/>
                <a:gd name="T4" fmla="*/ 1247 w 1318"/>
                <a:gd name="T5" fmla="*/ 289 h 758"/>
                <a:gd name="T6" fmla="*/ 1299 w 1318"/>
                <a:gd name="T7" fmla="*/ 242 h 758"/>
                <a:gd name="T8" fmla="*/ 1318 w 1318"/>
                <a:gd name="T9" fmla="*/ 225 h 758"/>
                <a:gd name="T10" fmla="*/ 1270 w 1318"/>
                <a:gd name="T11" fmla="*/ 229 h 758"/>
                <a:gd name="T12" fmla="*/ 1223 w 1318"/>
                <a:gd name="T13" fmla="*/ 200 h 758"/>
                <a:gd name="T14" fmla="*/ 1224 w 1318"/>
                <a:gd name="T15" fmla="*/ 174 h 758"/>
                <a:gd name="T16" fmla="*/ 1176 w 1318"/>
                <a:gd name="T17" fmla="*/ 216 h 758"/>
                <a:gd name="T18" fmla="*/ 1033 w 1318"/>
                <a:gd name="T19" fmla="*/ 244 h 758"/>
                <a:gd name="T20" fmla="*/ 1006 w 1318"/>
                <a:gd name="T21" fmla="*/ 215 h 758"/>
                <a:gd name="T22" fmla="*/ 892 w 1318"/>
                <a:gd name="T23" fmla="*/ 244 h 758"/>
                <a:gd name="T24" fmla="*/ 834 w 1318"/>
                <a:gd name="T25" fmla="*/ 244 h 758"/>
                <a:gd name="T26" fmla="*/ 828 w 1318"/>
                <a:gd name="T27" fmla="*/ 200 h 758"/>
                <a:gd name="T28" fmla="*/ 793 w 1318"/>
                <a:gd name="T29" fmla="*/ 154 h 758"/>
                <a:gd name="T30" fmla="*/ 754 w 1318"/>
                <a:gd name="T31" fmla="*/ 149 h 758"/>
                <a:gd name="T32" fmla="*/ 664 w 1318"/>
                <a:gd name="T33" fmla="*/ 72 h 758"/>
                <a:gd name="T34" fmla="*/ 606 w 1318"/>
                <a:gd name="T35" fmla="*/ 43 h 758"/>
                <a:gd name="T36" fmla="*/ 577 w 1318"/>
                <a:gd name="T37" fmla="*/ 43 h 758"/>
                <a:gd name="T38" fmla="*/ 503 w 1318"/>
                <a:gd name="T39" fmla="*/ 102 h 758"/>
                <a:gd name="T40" fmla="*/ 451 w 1318"/>
                <a:gd name="T41" fmla="*/ 70 h 758"/>
                <a:gd name="T42" fmla="*/ 451 w 1318"/>
                <a:gd name="T43" fmla="*/ 44 h 758"/>
                <a:gd name="T44" fmla="*/ 413 w 1318"/>
                <a:gd name="T45" fmla="*/ 88 h 758"/>
                <a:gd name="T46" fmla="*/ 271 w 1318"/>
                <a:gd name="T47" fmla="*/ 87 h 758"/>
                <a:gd name="T48" fmla="*/ 219 w 1318"/>
                <a:gd name="T49" fmla="*/ 67 h 758"/>
                <a:gd name="T50" fmla="*/ 225 w 1318"/>
                <a:gd name="T51" fmla="*/ 41 h 758"/>
                <a:gd name="T52" fmla="*/ 263 w 1318"/>
                <a:gd name="T53" fmla="*/ 5 h 758"/>
                <a:gd name="T54" fmla="*/ 283 w 1318"/>
                <a:gd name="T55" fmla="*/ 5 h 758"/>
                <a:gd name="T56" fmla="*/ 245 w 1318"/>
                <a:gd name="T57" fmla="*/ 21 h 758"/>
                <a:gd name="T58" fmla="*/ 227 w 1318"/>
                <a:gd name="T59" fmla="*/ 0 h 758"/>
                <a:gd name="T60" fmla="*/ 181 w 1318"/>
                <a:gd name="T61" fmla="*/ 23 h 758"/>
                <a:gd name="T62" fmla="*/ 79 w 1318"/>
                <a:gd name="T63" fmla="*/ 72 h 758"/>
                <a:gd name="T64" fmla="*/ 22 w 1318"/>
                <a:gd name="T65" fmla="*/ 72 h 758"/>
                <a:gd name="T66" fmla="*/ 0 w 1318"/>
                <a:gd name="T67" fmla="*/ 61 h 758"/>
                <a:gd name="T68" fmla="*/ 22 w 1318"/>
                <a:gd name="T69" fmla="*/ 43 h 758"/>
                <a:gd name="T70" fmla="*/ 101 w 1318"/>
                <a:gd name="T71" fmla="*/ 123 h 758"/>
                <a:gd name="T72" fmla="*/ 87 w 1318"/>
                <a:gd name="T73" fmla="*/ 157 h 758"/>
                <a:gd name="T74" fmla="*/ 87 w 1318"/>
                <a:gd name="T75" fmla="*/ 215 h 758"/>
                <a:gd name="T76" fmla="*/ 119 w 1318"/>
                <a:gd name="T77" fmla="*/ 235 h 758"/>
                <a:gd name="T78" fmla="*/ 130 w 1318"/>
                <a:gd name="T79" fmla="*/ 315 h 758"/>
                <a:gd name="T80" fmla="*/ 130 w 1318"/>
                <a:gd name="T81" fmla="*/ 347 h 758"/>
                <a:gd name="T82" fmla="*/ 160 w 1318"/>
                <a:gd name="T83" fmla="*/ 431 h 758"/>
                <a:gd name="T84" fmla="*/ 216 w 1318"/>
                <a:gd name="T85" fmla="*/ 431 h 758"/>
                <a:gd name="T86" fmla="*/ 283 w 1318"/>
                <a:gd name="T87" fmla="*/ 475 h 758"/>
                <a:gd name="T88" fmla="*/ 336 w 1318"/>
                <a:gd name="T89" fmla="*/ 510 h 758"/>
                <a:gd name="T90" fmla="*/ 398 w 1318"/>
                <a:gd name="T91" fmla="*/ 501 h 758"/>
                <a:gd name="T92" fmla="*/ 454 w 1318"/>
                <a:gd name="T93" fmla="*/ 521 h 758"/>
                <a:gd name="T94" fmla="*/ 477 w 1318"/>
                <a:gd name="T95" fmla="*/ 544 h 758"/>
                <a:gd name="T96" fmla="*/ 492 w 1318"/>
                <a:gd name="T97" fmla="*/ 632 h 758"/>
                <a:gd name="T98" fmla="*/ 527 w 1318"/>
                <a:gd name="T99" fmla="*/ 650 h 758"/>
                <a:gd name="T100" fmla="*/ 599 w 1318"/>
                <a:gd name="T101" fmla="*/ 723 h 758"/>
                <a:gd name="T102" fmla="*/ 635 w 1318"/>
                <a:gd name="T103" fmla="*/ 740 h 758"/>
                <a:gd name="T104" fmla="*/ 688 w 1318"/>
                <a:gd name="T105" fmla="*/ 723 h 758"/>
                <a:gd name="T106" fmla="*/ 785 w 1318"/>
                <a:gd name="T107" fmla="*/ 655 h 758"/>
                <a:gd name="T108" fmla="*/ 875 w 1318"/>
                <a:gd name="T109" fmla="*/ 649 h 758"/>
                <a:gd name="T110" fmla="*/ 890 w 1318"/>
                <a:gd name="T111" fmla="*/ 612 h 758"/>
                <a:gd name="T112" fmla="*/ 1022 w 1318"/>
                <a:gd name="T113" fmla="*/ 559 h 758"/>
                <a:gd name="T114" fmla="*/ 1060 w 1318"/>
                <a:gd name="T115" fmla="*/ 576 h 758"/>
                <a:gd name="T116" fmla="*/ 1147 w 1318"/>
                <a:gd name="T117" fmla="*/ 531 h 758"/>
                <a:gd name="T118" fmla="*/ 1118 w 1318"/>
                <a:gd name="T119" fmla="*/ 501 h 7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18"/>
                <a:gd name="T181" fmla="*/ 0 h 758"/>
                <a:gd name="T182" fmla="*/ 1318 w 1318"/>
                <a:gd name="T183" fmla="*/ 758 h 7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18" h="758">
                  <a:moveTo>
                    <a:pt x="1121" y="480"/>
                  </a:moveTo>
                  <a:lnTo>
                    <a:pt x="1136" y="457"/>
                  </a:lnTo>
                  <a:lnTo>
                    <a:pt x="1161" y="472"/>
                  </a:lnTo>
                  <a:lnTo>
                    <a:pt x="1144" y="496"/>
                  </a:lnTo>
                  <a:lnTo>
                    <a:pt x="1121" y="480"/>
                  </a:lnTo>
                  <a:close/>
                  <a:moveTo>
                    <a:pt x="1153" y="433"/>
                  </a:moveTo>
                  <a:lnTo>
                    <a:pt x="1168" y="408"/>
                  </a:lnTo>
                  <a:lnTo>
                    <a:pt x="1192" y="425"/>
                  </a:lnTo>
                  <a:lnTo>
                    <a:pt x="1176" y="448"/>
                  </a:lnTo>
                  <a:lnTo>
                    <a:pt x="1153" y="433"/>
                  </a:lnTo>
                  <a:close/>
                  <a:moveTo>
                    <a:pt x="1183" y="385"/>
                  </a:moveTo>
                  <a:lnTo>
                    <a:pt x="1200" y="361"/>
                  </a:lnTo>
                  <a:lnTo>
                    <a:pt x="1223" y="378"/>
                  </a:lnTo>
                  <a:lnTo>
                    <a:pt x="1208" y="401"/>
                  </a:lnTo>
                  <a:lnTo>
                    <a:pt x="1183" y="385"/>
                  </a:lnTo>
                  <a:close/>
                  <a:moveTo>
                    <a:pt x="1215" y="338"/>
                  </a:moveTo>
                  <a:lnTo>
                    <a:pt x="1232" y="314"/>
                  </a:lnTo>
                  <a:lnTo>
                    <a:pt x="1255" y="329"/>
                  </a:lnTo>
                  <a:lnTo>
                    <a:pt x="1239" y="353"/>
                  </a:lnTo>
                  <a:lnTo>
                    <a:pt x="1215" y="338"/>
                  </a:lnTo>
                  <a:close/>
                  <a:moveTo>
                    <a:pt x="1247" y="289"/>
                  </a:moveTo>
                  <a:lnTo>
                    <a:pt x="1264" y="267"/>
                  </a:lnTo>
                  <a:lnTo>
                    <a:pt x="1287" y="282"/>
                  </a:lnTo>
                  <a:lnTo>
                    <a:pt x="1271" y="306"/>
                  </a:lnTo>
                  <a:lnTo>
                    <a:pt x="1247" y="289"/>
                  </a:lnTo>
                  <a:close/>
                  <a:moveTo>
                    <a:pt x="1279" y="242"/>
                  </a:moveTo>
                  <a:lnTo>
                    <a:pt x="1293" y="222"/>
                  </a:lnTo>
                  <a:lnTo>
                    <a:pt x="1299" y="242"/>
                  </a:lnTo>
                  <a:lnTo>
                    <a:pt x="1296" y="241"/>
                  </a:lnTo>
                  <a:lnTo>
                    <a:pt x="1308" y="215"/>
                  </a:lnTo>
                  <a:lnTo>
                    <a:pt x="1311" y="216"/>
                  </a:lnTo>
                  <a:lnTo>
                    <a:pt x="1314" y="218"/>
                  </a:lnTo>
                  <a:lnTo>
                    <a:pt x="1315" y="221"/>
                  </a:lnTo>
                  <a:lnTo>
                    <a:pt x="1317" y="222"/>
                  </a:lnTo>
                  <a:lnTo>
                    <a:pt x="1318" y="225"/>
                  </a:lnTo>
                  <a:lnTo>
                    <a:pt x="1318" y="229"/>
                  </a:lnTo>
                  <a:lnTo>
                    <a:pt x="1318" y="232"/>
                  </a:lnTo>
                  <a:lnTo>
                    <a:pt x="1318" y="235"/>
                  </a:lnTo>
                  <a:lnTo>
                    <a:pt x="1317" y="238"/>
                  </a:lnTo>
                  <a:lnTo>
                    <a:pt x="1303" y="259"/>
                  </a:lnTo>
                  <a:lnTo>
                    <a:pt x="1279" y="242"/>
                  </a:lnTo>
                  <a:close/>
                  <a:moveTo>
                    <a:pt x="1270" y="229"/>
                  </a:moveTo>
                  <a:lnTo>
                    <a:pt x="1244" y="215"/>
                  </a:lnTo>
                  <a:lnTo>
                    <a:pt x="1256" y="190"/>
                  </a:lnTo>
                  <a:lnTo>
                    <a:pt x="1282" y="203"/>
                  </a:lnTo>
                  <a:lnTo>
                    <a:pt x="1270" y="229"/>
                  </a:lnTo>
                  <a:close/>
                  <a:moveTo>
                    <a:pt x="1218" y="203"/>
                  </a:moveTo>
                  <a:lnTo>
                    <a:pt x="1212" y="200"/>
                  </a:lnTo>
                  <a:lnTo>
                    <a:pt x="1223" y="200"/>
                  </a:lnTo>
                  <a:lnTo>
                    <a:pt x="1203" y="207"/>
                  </a:lnTo>
                  <a:lnTo>
                    <a:pt x="1194" y="180"/>
                  </a:lnTo>
                  <a:lnTo>
                    <a:pt x="1214" y="174"/>
                  </a:lnTo>
                  <a:lnTo>
                    <a:pt x="1217" y="172"/>
                  </a:lnTo>
                  <a:lnTo>
                    <a:pt x="1220" y="172"/>
                  </a:lnTo>
                  <a:lnTo>
                    <a:pt x="1223" y="172"/>
                  </a:lnTo>
                  <a:lnTo>
                    <a:pt x="1224" y="174"/>
                  </a:lnTo>
                  <a:lnTo>
                    <a:pt x="1232" y="177"/>
                  </a:lnTo>
                  <a:lnTo>
                    <a:pt x="1218" y="203"/>
                  </a:lnTo>
                  <a:close/>
                  <a:moveTo>
                    <a:pt x="1176" y="216"/>
                  </a:moveTo>
                  <a:lnTo>
                    <a:pt x="1148" y="225"/>
                  </a:lnTo>
                  <a:lnTo>
                    <a:pt x="1139" y="198"/>
                  </a:lnTo>
                  <a:lnTo>
                    <a:pt x="1167" y="189"/>
                  </a:lnTo>
                  <a:lnTo>
                    <a:pt x="1176" y="216"/>
                  </a:lnTo>
                  <a:close/>
                  <a:moveTo>
                    <a:pt x="1121" y="235"/>
                  </a:moveTo>
                  <a:lnTo>
                    <a:pt x="1095" y="242"/>
                  </a:lnTo>
                  <a:lnTo>
                    <a:pt x="1086" y="216"/>
                  </a:lnTo>
                  <a:lnTo>
                    <a:pt x="1113" y="207"/>
                  </a:lnTo>
                  <a:lnTo>
                    <a:pt x="1121" y="235"/>
                  </a:lnTo>
                  <a:close/>
                  <a:moveTo>
                    <a:pt x="1062" y="244"/>
                  </a:moveTo>
                  <a:lnTo>
                    <a:pt x="1033" y="244"/>
                  </a:lnTo>
                  <a:lnTo>
                    <a:pt x="1033" y="215"/>
                  </a:lnTo>
                  <a:lnTo>
                    <a:pt x="1062" y="215"/>
                  </a:lnTo>
                  <a:lnTo>
                    <a:pt x="1062" y="244"/>
                  </a:lnTo>
                  <a:close/>
                  <a:moveTo>
                    <a:pt x="1006" y="244"/>
                  </a:moveTo>
                  <a:lnTo>
                    <a:pt x="977" y="244"/>
                  </a:lnTo>
                  <a:lnTo>
                    <a:pt x="977" y="215"/>
                  </a:lnTo>
                  <a:lnTo>
                    <a:pt x="1006" y="215"/>
                  </a:lnTo>
                  <a:lnTo>
                    <a:pt x="1006" y="244"/>
                  </a:lnTo>
                  <a:close/>
                  <a:moveTo>
                    <a:pt x="948" y="244"/>
                  </a:moveTo>
                  <a:lnTo>
                    <a:pt x="919" y="244"/>
                  </a:lnTo>
                  <a:lnTo>
                    <a:pt x="919" y="215"/>
                  </a:lnTo>
                  <a:lnTo>
                    <a:pt x="948" y="215"/>
                  </a:lnTo>
                  <a:lnTo>
                    <a:pt x="948" y="244"/>
                  </a:lnTo>
                  <a:close/>
                  <a:moveTo>
                    <a:pt x="892" y="244"/>
                  </a:moveTo>
                  <a:lnTo>
                    <a:pt x="875" y="244"/>
                  </a:lnTo>
                  <a:lnTo>
                    <a:pt x="863" y="244"/>
                  </a:lnTo>
                  <a:lnTo>
                    <a:pt x="863" y="215"/>
                  </a:lnTo>
                  <a:lnTo>
                    <a:pt x="875" y="215"/>
                  </a:lnTo>
                  <a:lnTo>
                    <a:pt x="892" y="215"/>
                  </a:lnTo>
                  <a:lnTo>
                    <a:pt x="892" y="244"/>
                  </a:lnTo>
                  <a:close/>
                  <a:moveTo>
                    <a:pt x="834" y="244"/>
                  </a:moveTo>
                  <a:lnTo>
                    <a:pt x="831" y="244"/>
                  </a:lnTo>
                  <a:lnTo>
                    <a:pt x="828" y="244"/>
                  </a:lnTo>
                  <a:lnTo>
                    <a:pt x="825" y="242"/>
                  </a:lnTo>
                  <a:lnTo>
                    <a:pt x="822" y="241"/>
                  </a:lnTo>
                  <a:lnTo>
                    <a:pt x="820" y="238"/>
                  </a:lnTo>
                  <a:lnTo>
                    <a:pt x="805" y="218"/>
                  </a:lnTo>
                  <a:lnTo>
                    <a:pt x="828" y="200"/>
                  </a:lnTo>
                  <a:lnTo>
                    <a:pt x="843" y="221"/>
                  </a:lnTo>
                  <a:lnTo>
                    <a:pt x="831" y="215"/>
                  </a:lnTo>
                  <a:lnTo>
                    <a:pt x="834" y="215"/>
                  </a:lnTo>
                  <a:lnTo>
                    <a:pt x="834" y="244"/>
                  </a:lnTo>
                  <a:close/>
                  <a:moveTo>
                    <a:pt x="787" y="195"/>
                  </a:moveTo>
                  <a:lnTo>
                    <a:pt x="770" y="172"/>
                  </a:lnTo>
                  <a:lnTo>
                    <a:pt x="793" y="154"/>
                  </a:lnTo>
                  <a:lnTo>
                    <a:pt x="810" y="177"/>
                  </a:lnTo>
                  <a:lnTo>
                    <a:pt x="787" y="195"/>
                  </a:lnTo>
                  <a:close/>
                  <a:moveTo>
                    <a:pt x="754" y="149"/>
                  </a:moveTo>
                  <a:lnTo>
                    <a:pt x="737" y="127"/>
                  </a:lnTo>
                  <a:lnTo>
                    <a:pt x="760" y="110"/>
                  </a:lnTo>
                  <a:lnTo>
                    <a:pt x="776" y="131"/>
                  </a:lnTo>
                  <a:lnTo>
                    <a:pt x="754" y="149"/>
                  </a:lnTo>
                  <a:close/>
                  <a:moveTo>
                    <a:pt x="719" y="104"/>
                  </a:moveTo>
                  <a:lnTo>
                    <a:pt x="702" y="81"/>
                  </a:lnTo>
                  <a:lnTo>
                    <a:pt x="725" y="64"/>
                  </a:lnTo>
                  <a:lnTo>
                    <a:pt x="741" y="87"/>
                  </a:lnTo>
                  <a:lnTo>
                    <a:pt x="719" y="104"/>
                  </a:lnTo>
                  <a:close/>
                  <a:moveTo>
                    <a:pt x="691" y="72"/>
                  </a:moveTo>
                  <a:lnTo>
                    <a:pt x="664" y="72"/>
                  </a:lnTo>
                  <a:lnTo>
                    <a:pt x="664" y="43"/>
                  </a:lnTo>
                  <a:lnTo>
                    <a:pt x="691" y="43"/>
                  </a:lnTo>
                  <a:lnTo>
                    <a:pt x="691" y="72"/>
                  </a:lnTo>
                  <a:close/>
                  <a:moveTo>
                    <a:pt x="635" y="72"/>
                  </a:moveTo>
                  <a:lnTo>
                    <a:pt x="617" y="72"/>
                  </a:lnTo>
                  <a:lnTo>
                    <a:pt x="606" y="72"/>
                  </a:lnTo>
                  <a:lnTo>
                    <a:pt x="606" y="43"/>
                  </a:lnTo>
                  <a:lnTo>
                    <a:pt x="617" y="43"/>
                  </a:lnTo>
                  <a:lnTo>
                    <a:pt x="635" y="43"/>
                  </a:lnTo>
                  <a:lnTo>
                    <a:pt x="635" y="72"/>
                  </a:lnTo>
                  <a:close/>
                  <a:moveTo>
                    <a:pt x="577" y="72"/>
                  </a:moveTo>
                  <a:lnTo>
                    <a:pt x="550" y="72"/>
                  </a:lnTo>
                  <a:lnTo>
                    <a:pt x="550" y="43"/>
                  </a:lnTo>
                  <a:lnTo>
                    <a:pt x="577" y="43"/>
                  </a:lnTo>
                  <a:lnTo>
                    <a:pt x="577" y="72"/>
                  </a:lnTo>
                  <a:close/>
                  <a:moveTo>
                    <a:pt x="544" y="67"/>
                  </a:moveTo>
                  <a:lnTo>
                    <a:pt x="544" y="96"/>
                  </a:lnTo>
                  <a:lnTo>
                    <a:pt x="517" y="96"/>
                  </a:lnTo>
                  <a:lnTo>
                    <a:pt x="517" y="67"/>
                  </a:lnTo>
                  <a:lnTo>
                    <a:pt x="544" y="67"/>
                  </a:lnTo>
                  <a:close/>
                  <a:moveTo>
                    <a:pt x="503" y="102"/>
                  </a:moveTo>
                  <a:lnTo>
                    <a:pt x="477" y="90"/>
                  </a:lnTo>
                  <a:lnTo>
                    <a:pt x="491" y="64"/>
                  </a:lnTo>
                  <a:lnTo>
                    <a:pt x="517" y="78"/>
                  </a:lnTo>
                  <a:lnTo>
                    <a:pt x="503" y="102"/>
                  </a:lnTo>
                  <a:close/>
                  <a:moveTo>
                    <a:pt x="453" y="78"/>
                  </a:moveTo>
                  <a:lnTo>
                    <a:pt x="438" y="70"/>
                  </a:lnTo>
                  <a:lnTo>
                    <a:pt x="451" y="70"/>
                  </a:lnTo>
                  <a:lnTo>
                    <a:pt x="439" y="76"/>
                  </a:lnTo>
                  <a:lnTo>
                    <a:pt x="427" y="50"/>
                  </a:lnTo>
                  <a:lnTo>
                    <a:pt x="438" y="44"/>
                  </a:lnTo>
                  <a:lnTo>
                    <a:pt x="441" y="44"/>
                  </a:lnTo>
                  <a:lnTo>
                    <a:pt x="444" y="43"/>
                  </a:lnTo>
                  <a:lnTo>
                    <a:pt x="448" y="44"/>
                  </a:lnTo>
                  <a:lnTo>
                    <a:pt x="451" y="44"/>
                  </a:lnTo>
                  <a:lnTo>
                    <a:pt x="465" y="52"/>
                  </a:lnTo>
                  <a:lnTo>
                    <a:pt x="453" y="78"/>
                  </a:lnTo>
                  <a:close/>
                  <a:moveTo>
                    <a:pt x="413" y="88"/>
                  </a:moveTo>
                  <a:lnTo>
                    <a:pt x="389" y="102"/>
                  </a:lnTo>
                  <a:lnTo>
                    <a:pt x="375" y="76"/>
                  </a:lnTo>
                  <a:lnTo>
                    <a:pt x="401" y="63"/>
                  </a:lnTo>
                  <a:lnTo>
                    <a:pt x="413" y="88"/>
                  </a:lnTo>
                  <a:close/>
                  <a:moveTo>
                    <a:pt x="353" y="113"/>
                  </a:moveTo>
                  <a:lnTo>
                    <a:pt x="325" y="105"/>
                  </a:lnTo>
                  <a:lnTo>
                    <a:pt x="335" y="78"/>
                  </a:lnTo>
                  <a:lnTo>
                    <a:pt x="362" y="87"/>
                  </a:lnTo>
                  <a:lnTo>
                    <a:pt x="353" y="113"/>
                  </a:lnTo>
                  <a:close/>
                  <a:moveTo>
                    <a:pt x="298" y="96"/>
                  </a:moveTo>
                  <a:lnTo>
                    <a:pt x="271" y="87"/>
                  </a:lnTo>
                  <a:lnTo>
                    <a:pt x="280" y="60"/>
                  </a:lnTo>
                  <a:lnTo>
                    <a:pt x="307" y="69"/>
                  </a:lnTo>
                  <a:lnTo>
                    <a:pt x="298" y="96"/>
                  </a:lnTo>
                  <a:close/>
                  <a:moveTo>
                    <a:pt x="243" y="78"/>
                  </a:moveTo>
                  <a:lnTo>
                    <a:pt x="225" y="72"/>
                  </a:lnTo>
                  <a:lnTo>
                    <a:pt x="222" y="70"/>
                  </a:lnTo>
                  <a:lnTo>
                    <a:pt x="219" y="67"/>
                  </a:lnTo>
                  <a:lnTo>
                    <a:pt x="218" y="64"/>
                  </a:lnTo>
                  <a:lnTo>
                    <a:pt x="216" y="61"/>
                  </a:lnTo>
                  <a:lnTo>
                    <a:pt x="216" y="56"/>
                  </a:lnTo>
                  <a:lnTo>
                    <a:pt x="216" y="53"/>
                  </a:lnTo>
                  <a:lnTo>
                    <a:pt x="218" y="50"/>
                  </a:lnTo>
                  <a:lnTo>
                    <a:pt x="219" y="47"/>
                  </a:lnTo>
                  <a:lnTo>
                    <a:pt x="225" y="41"/>
                  </a:lnTo>
                  <a:lnTo>
                    <a:pt x="245" y="61"/>
                  </a:lnTo>
                  <a:lnTo>
                    <a:pt x="240" y="67"/>
                  </a:lnTo>
                  <a:lnTo>
                    <a:pt x="234" y="44"/>
                  </a:lnTo>
                  <a:lnTo>
                    <a:pt x="253" y="50"/>
                  </a:lnTo>
                  <a:lnTo>
                    <a:pt x="243" y="78"/>
                  </a:lnTo>
                  <a:close/>
                  <a:moveTo>
                    <a:pt x="245" y="21"/>
                  </a:moveTo>
                  <a:lnTo>
                    <a:pt x="263" y="5"/>
                  </a:lnTo>
                  <a:lnTo>
                    <a:pt x="272" y="29"/>
                  </a:lnTo>
                  <a:lnTo>
                    <a:pt x="268" y="29"/>
                  </a:lnTo>
                  <a:lnTo>
                    <a:pt x="268" y="0"/>
                  </a:lnTo>
                  <a:lnTo>
                    <a:pt x="272" y="0"/>
                  </a:lnTo>
                  <a:lnTo>
                    <a:pt x="277" y="0"/>
                  </a:lnTo>
                  <a:lnTo>
                    <a:pt x="280" y="3"/>
                  </a:lnTo>
                  <a:lnTo>
                    <a:pt x="283" y="5"/>
                  </a:lnTo>
                  <a:lnTo>
                    <a:pt x="286" y="9"/>
                  </a:lnTo>
                  <a:lnTo>
                    <a:pt x="286" y="14"/>
                  </a:lnTo>
                  <a:lnTo>
                    <a:pt x="286" y="17"/>
                  </a:lnTo>
                  <a:lnTo>
                    <a:pt x="284" y="21"/>
                  </a:lnTo>
                  <a:lnTo>
                    <a:pt x="283" y="25"/>
                  </a:lnTo>
                  <a:lnTo>
                    <a:pt x="266" y="41"/>
                  </a:lnTo>
                  <a:lnTo>
                    <a:pt x="245" y="21"/>
                  </a:lnTo>
                  <a:close/>
                  <a:moveTo>
                    <a:pt x="239" y="29"/>
                  </a:moveTo>
                  <a:lnTo>
                    <a:pt x="230" y="29"/>
                  </a:lnTo>
                  <a:lnTo>
                    <a:pt x="236" y="28"/>
                  </a:lnTo>
                  <a:lnTo>
                    <a:pt x="219" y="35"/>
                  </a:lnTo>
                  <a:lnTo>
                    <a:pt x="207" y="11"/>
                  </a:lnTo>
                  <a:lnTo>
                    <a:pt x="224" y="2"/>
                  </a:lnTo>
                  <a:lnTo>
                    <a:pt x="227" y="0"/>
                  </a:lnTo>
                  <a:lnTo>
                    <a:pt x="230" y="0"/>
                  </a:lnTo>
                  <a:lnTo>
                    <a:pt x="239" y="0"/>
                  </a:lnTo>
                  <a:lnTo>
                    <a:pt x="239" y="29"/>
                  </a:lnTo>
                  <a:close/>
                  <a:moveTo>
                    <a:pt x="193" y="49"/>
                  </a:moveTo>
                  <a:lnTo>
                    <a:pt x="169" y="61"/>
                  </a:lnTo>
                  <a:lnTo>
                    <a:pt x="155" y="35"/>
                  </a:lnTo>
                  <a:lnTo>
                    <a:pt x="181" y="23"/>
                  </a:lnTo>
                  <a:lnTo>
                    <a:pt x="193" y="49"/>
                  </a:lnTo>
                  <a:close/>
                  <a:moveTo>
                    <a:pt x="136" y="72"/>
                  </a:moveTo>
                  <a:lnTo>
                    <a:pt x="107" y="72"/>
                  </a:lnTo>
                  <a:lnTo>
                    <a:pt x="107" y="43"/>
                  </a:lnTo>
                  <a:lnTo>
                    <a:pt x="136" y="43"/>
                  </a:lnTo>
                  <a:lnTo>
                    <a:pt x="136" y="72"/>
                  </a:lnTo>
                  <a:close/>
                  <a:moveTo>
                    <a:pt x="79" y="72"/>
                  </a:moveTo>
                  <a:lnTo>
                    <a:pt x="58" y="72"/>
                  </a:lnTo>
                  <a:lnTo>
                    <a:pt x="51" y="72"/>
                  </a:lnTo>
                  <a:lnTo>
                    <a:pt x="51" y="43"/>
                  </a:lnTo>
                  <a:lnTo>
                    <a:pt x="58" y="43"/>
                  </a:lnTo>
                  <a:lnTo>
                    <a:pt x="79" y="43"/>
                  </a:lnTo>
                  <a:lnTo>
                    <a:pt x="79" y="72"/>
                  </a:lnTo>
                  <a:close/>
                  <a:moveTo>
                    <a:pt x="22" y="72"/>
                  </a:moveTo>
                  <a:lnTo>
                    <a:pt x="14" y="72"/>
                  </a:lnTo>
                  <a:lnTo>
                    <a:pt x="25" y="47"/>
                  </a:lnTo>
                  <a:lnTo>
                    <a:pt x="40" y="63"/>
                  </a:lnTo>
                  <a:lnTo>
                    <a:pt x="20" y="82"/>
                  </a:lnTo>
                  <a:lnTo>
                    <a:pt x="5" y="67"/>
                  </a:lnTo>
                  <a:lnTo>
                    <a:pt x="2" y="64"/>
                  </a:lnTo>
                  <a:lnTo>
                    <a:pt x="0" y="61"/>
                  </a:lnTo>
                  <a:lnTo>
                    <a:pt x="0" y="56"/>
                  </a:lnTo>
                  <a:lnTo>
                    <a:pt x="2" y="52"/>
                  </a:lnTo>
                  <a:lnTo>
                    <a:pt x="3" y="49"/>
                  </a:lnTo>
                  <a:lnTo>
                    <a:pt x="7" y="46"/>
                  </a:lnTo>
                  <a:lnTo>
                    <a:pt x="10" y="44"/>
                  </a:lnTo>
                  <a:lnTo>
                    <a:pt x="14" y="43"/>
                  </a:lnTo>
                  <a:lnTo>
                    <a:pt x="22" y="43"/>
                  </a:lnTo>
                  <a:lnTo>
                    <a:pt x="22" y="72"/>
                  </a:lnTo>
                  <a:close/>
                  <a:moveTo>
                    <a:pt x="60" y="82"/>
                  </a:moveTo>
                  <a:lnTo>
                    <a:pt x="79" y="102"/>
                  </a:lnTo>
                  <a:lnTo>
                    <a:pt x="60" y="123"/>
                  </a:lnTo>
                  <a:lnTo>
                    <a:pt x="40" y="102"/>
                  </a:lnTo>
                  <a:lnTo>
                    <a:pt x="60" y="82"/>
                  </a:lnTo>
                  <a:close/>
                  <a:moveTo>
                    <a:pt x="101" y="123"/>
                  </a:moveTo>
                  <a:lnTo>
                    <a:pt x="111" y="134"/>
                  </a:lnTo>
                  <a:lnTo>
                    <a:pt x="113" y="136"/>
                  </a:lnTo>
                  <a:lnTo>
                    <a:pt x="114" y="139"/>
                  </a:lnTo>
                  <a:lnTo>
                    <a:pt x="114" y="140"/>
                  </a:lnTo>
                  <a:lnTo>
                    <a:pt x="114" y="143"/>
                  </a:lnTo>
                  <a:lnTo>
                    <a:pt x="114" y="157"/>
                  </a:lnTo>
                  <a:lnTo>
                    <a:pt x="87" y="157"/>
                  </a:lnTo>
                  <a:lnTo>
                    <a:pt x="87" y="143"/>
                  </a:lnTo>
                  <a:lnTo>
                    <a:pt x="90" y="154"/>
                  </a:lnTo>
                  <a:lnTo>
                    <a:pt x="79" y="143"/>
                  </a:lnTo>
                  <a:lnTo>
                    <a:pt x="101" y="123"/>
                  </a:lnTo>
                  <a:close/>
                  <a:moveTo>
                    <a:pt x="114" y="186"/>
                  </a:moveTo>
                  <a:lnTo>
                    <a:pt x="114" y="215"/>
                  </a:lnTo>
                  <a:lnTo>
                    <a:pt x="87" y="215"/>
                  </a:lnTo>
                  <a:lnTo>
                    <a:pt x="87" y="186"/>
                  </a:lnTo>
                  <a:lnTo>
                    <a:pt x="114" y="186"/>
                  </a:lnTo>
                  <a:close/>
                  <a:moveTo>
                    <a:pt x="119" y="235"/>
                  </a:moveTo>
                  <a:lnTo>
                    <a:pt x="133" y="261"/>
                  </a:lnTo>
                  <a:lnTo>
                    <a:pt x="107" y="273"/>
                  </a:lnTo>
                  <a:lnTo>
                    <a:pt x="93" y="248"/>
                  </a:lnTo>
                  <a:lnTo>
                    <a:pt x="119" y="235"/>
                  </a:lnTo>
                  <a:close/>
                  <a:moveTo>
                    <a:pt x="145" y="286"/>
                  </a:moveTo>
                  <a:lnTo>
                    <a:pt x="157" y="309"/>
                  </a:lnTo>
                  <a:lnTo>
                    <a:pt x="157" y="312"/>
                  </a:lnTo>
                  <a:lnTo>
                    <a:pt x="158" y="315"/>
                  </a:lnTo>
                  <a:lnTo>
                    <a:pt x="158" y="318"/>
                  </a:lnTo>
                  <a:lnTo>
                    <a:pt x="130" y="318"/>
                  </a:lnTo>
                  <a:lnTo>
                    <a:pt x="130" y="315"/>
                  </a:lnTo>
                  <a:lnTo>
                    <a:pt x="131" y="321"/>
                  </a:lnTo>
                  <a:lnTo>
                    <a:pt x="119" y="299"/>
                  </a:lnTo>
                  <a:lnTo>
                    <a:pt x="145" y="286"/>
                  </a:lnTo>
                  <a:close/>
                  <a:moveTo>
                    <a:pt x="158" y="347"/>
                  </a:moveTo>
                  <a:lnTo>
                    <a:pt x="158" y="375"/>
                  </a:lnTo>
                  <a:lnTo>
                    <a:pt x="130" y="375"/>
                  </a:lnTo>
                  <a:lnTo>
                    <a:pt x="130" y="347"/>
                  </a:lnTo>
                  <a:lnTo>
                    <a:pt x="158" y="347"/>
                  </a:lnTo>
                  <a:close/>
                  <a:moveTo>
                    <a:pt x="158" y="404"/>
                  </a:moveTo>
                  <a:lnTo>
                    <a:pt x="158" y="433"/>
                  </a:lnTo>
                  <a:lnTo>
                    <a:pt x="130" y="433"/>
                  </a:lnTo>
                  <a:lnTo>
                    <a:pt x="130" y="404"/>
                  </a:lnTo>
                  <a:lnTo>
                    <a:pt x="158" y="404"/>
                  </a:lnTo>
                  <a:close/>
                  <a:moveTo>
                    <a:pt x="160" y="431"/>
                  </a:moveTo>
                  <a:lnTo>
                    <a:pt x="187" y="431"/>
                  </a:lnTo>
                  <a:lnTo>
                    <a:pt x="189" y="431"/>
                  </a:lnTo>
                  <a:lnTo>
                    <a:pt x="189" y="458"/>
                  </a:lnTo>
                  <a:lnTo>
                    <a:pt x="187" y="458"/>
                  </a:lnTo>
                  <a:lnTo>
                    <a:pt x="160" y="458"/>
                  </a:lnTo>
                  <a:lnTo>
                    <a:pt x="160" y="431"/>
                  </a:lnTo>
                  <a:close/>
                  <a:moveTo>
                    <a:pt x="216" y="431"/>
                  </a:moveTo>
                  <a:lnTo>
                    <a:pt x="245" y="431"/>
                  </a:lnTo>
                  <a:lnTo>
                    <a:pt x="245" y="458"/>
                  </a:lnTo>
                  <a:lnTo>
                    <a:pt x="216" y="458"/>
                  </a:lnTo>
                  <a:lnTo>
                    <a:pt x="216" y="431"/>
                  </a:lnTo>
                  <a:close/>
                  <a:moveTo>
                    <a:pt x="283" y="436"/>
                  </a:moveTo>
                  <a:lnTo>
                    <a:pt x="304" y="455"/>
                  </a:lnTo>
                  <a:lnTo>
                    <a:pt x="283" y="475"/>
                  </a:lnTo>
                  <a:lnTo>
                    <a:pt x="263" y="455"/>
                  </a:lnTo>
                  <a:lnTo>
                    <a:pt x="283" y="436"/>
                  </a:lnTo>
                  <a:close/>
                  <a:moveTo>
                    <a:pt x="324" y="475"/>
                  </a:moveTo>
                  <a:lnTo>
                    <a:pt x="325" y="478"/>
                  </a:lnTo>
                  <a:lnTo>
                    <a:pt x="319" y="474"/>
                  </a:lnTo>
                  <a:lnTo>
                    <a:pt x="345" y="483"/>
                  </a:lnTo>
                  <a:lnTo>
                    <a:pt x="336" y="510"/>
                  </a:lnTo>
                  <a:lnTo>
                    <a:pt x="312" y="501"/>
                  </a:lnTo>
                  <a:lnTo>
                    <a:pt x="309" y="500"/>
                  </a:lnTo>
                  <a:lnTo>
                    <a:pt x="306" y="498"/>
                  </a:lnTo>
                  <a:lnTo>
                    <a:pt x="304" y="496"/>
                  </a:lnTo>
                  <a:lnTo>
                    <a:pt x="324" y="475"/>
                  </a:lnTo>
                  <a:close/>
                  <a:moveTo>
                    <a:pt x="371" y="492"/>
                  </a:moveTo>
                  <a:lnTo>
                    <a:pt x="398" y="501"/>
                  </a:lnTo>
                  <a:lnTo>
                    <a:pt x="389" y="527"/>
                  </a:lnTo>
                  <a:lnTo>
                    <a:pt x="362" y="518"/>
                  </a:lnTo>
                  <a:lnTo>
                    <a:pt x="371" y="492"/>
                  </a:lnTo>
                  <a:close/>
                  <a:moveTo>
                    <a:pt x="426" y="510"/>
                  </a:moveTo>
                  <a:lnTo>
                    <a:pt x="448" y="518"/>
                  </a:lnTo>
                  <a:lnTo>
                    <a:pt x="451" y="519"/>
                  </a:lnTo>
                  <a:lnTo>
                    <a:pt x="454" y="521"/>
                  </a:lnTo>
                  <a:lnTo>
                    <a:pt x="457" y="524"/>
                  </a:lnTo>
                  <a:lnTo>
                    <a:pt x="438" y="544"/>
                  </a:lnTo>
                  <a:lnTo>
                    <a:pt x="435" y="541"/>
                  </a:lnTo>
                  <a:lnTo>
                    <a:pt x="441" y="544"/>
                  </a:lnTo>
                  <a:lnTo>
                    <a:pt x="416" y="536"/>
                  </a:lnTo>
                  <a:lnTo>
                    <a:pt x="426" y="510"/>
                  </a:lnTo>
                  <a:close/>
                  <a:moveTo>
                    <a:pt x="477" y="544"/>
                  </a:moveTo>
                  <a:lnTo>
                    <a:pt x="497" y="563"/>
                  </a:lnTo>
                  <a:lnTo>
                    <a:pt x="477" y="583"/>
                  </a:lnTo>
                  <a:lnTo>
                    <a:pt x="457" y="563"/>
                  </a:lnTo>
                  <a:lnTo>
                    <a:pt x="477" y="544"/>
                  </a:lnTo>
                  <a:close/>
                  <a:moveTo>
                    <a:pt x="511" y="597"/>
                  </a:moveTo>
                  <a:lnTo>
                    <a:pt x="520" y="623"/>
                  </a:lnTo>
                  <a:lnTo>
                    <a:pt x="492" y="632"/>
                  </a:lnTo>
                  <a:lnTo>
                    <a:pt x="483" y="605"/>
                  </a:lnTo>
                  <a:lnTo>
                    <a:pt x="511" y="597"/>
                  </a:lnTo>
                  <a:close/>
                  <a:moveTo>
                    <a:pt x="527" y="650"/>
                  </a:moveTo>
                  <a:lnTo>
                    <a:pt x="536" y="678"/>
                  </a:lnTo>
                  <a:lnTo>
                    <a:pt x="511" y="687"/>
                  </a:lnTo>
                  <a:lnTo>
                    <a:pt x="502" y="659"/>
                  </a:lnTo>
                  <a:lnTo>
                    <a:pt x="527" y="650"/>
                  </a:lnTo>
                  <a:close/>
                  <a:moveTo>
                    <a:pt x="546" y="697"/>
                  </a:moveTo>
                  <a:lnTo>
                    <a:pt x="565" y="717"/>
                  </a:lnTo>
                  <a:lnTo>
                    <a:pt x="546" y="737"/>
                  </a:lnTo>
                  <a:lnTo>
                    <a:pt x="526" y="717"/>
                  </a:lnTo>
                  <a:lnTo>
                    <a:pt x="546" y="697"/>
                  </a:lnTo>
                  <a:close/>
                  <a:moveTo>
                    <a:pt x="571" y="731"/>
                  </a:moveTo>
                  <a:lnTo>
                    <a:pt x="599" y="723"/>
                  </a:lnTo>
                  <a:lnTo>
                    <a:pt x="608" y="749"/>
                  </a:lnTo>
                  <a:lnTo>
                    <a:pt x="580" y="758"/>
                  </a:lnTo>
                  <a:lnTo>
                    <a:pt x="571" y="731"/>
                  </a:lnTo>
                  <a:close/>
                  <a:moveTo>
                    <a:pt x="626" y="714"/>
                  </a:moveTo>
                  <a:lnTo>
                    <a:pt x="653" y="705"/>
                  </a:lnTo>
                  <a:lnTo>
                    <a:pt x="661" y="731"/>
                  </a:lnTo>
                  <a:lnTo>
                    <a:pt x="635" y="740"/>
                  </a:lnTo>
                  <a:lnTo>
                    <a:pt x="626" y="714"/>
                  </a:lnTo>
                  <a:close/>
                  <a:moveTo>
                    <a:pt x="679" y="696"/>
                  </a:moveTo>
                  <a:lnTo>
                    <a:pt x="697" y="690"/>
                  </a:lnTo>
                  <a:lnTo>
                    <a:pt x="705" y="687"/>
                  </a:lnTo>
                  <a:lnTo>
                    <a:pt x="716" y="713"/>
                  </a:lnTo>
                  <a:lnTo>
                    <a:pt x="707" y="717"/>
                  </a:lnTo>
                  <a:lnTo>
                    <a:pt x="688" y="723"/>
                  </a:lnTo>
                  <a:lnTo>
                    <a:pt x="679" y="696"/>
                  </a:lnTo>
                  <a:close/>
                  <a:moveTo>
                    <a:pt x="732" y="676"/>
                  </a:moveTo>
                  <a:lnTo>
                    <a:pt x="758" y="665"/>
                  </a:lnTo>
                  <a:lnTo>
                    <a:pt x="769" y="691"/>
                  </a:lnTo>
                  <a:lnTo>
                    <a:pt x="743" y="702"/>
                  </a:lnTo>
                  <a:lnTo>
                    <a:pt x="732" y="676"/>
                  </a:lnTo>
                  <a:close/>
                  <a:moveTo>
                    <a:pt x="785" y="655"/>
                  </a:moveTo>
                  <a:lnTo>
                    <a:pt x="811" y="644"/>
                  </a:lnTo>
                  <a:lnTo>
                    <a:pt x="822" y="670"/>
                  </a:lnTo>
                  <a:lnTo>
                    <a:pt x="796" y="681"/>
                  </a:lnTo>
                  <a:lnTo>
                    <a:pt x="785" y="655"/>
                  </a:lnTo>
                  <a:close/>
                  <a:moveTo>
                    <a:pt x="839" y="634"/>
                  </a:moveTo>
                  <a:lnTo>
                    <a:pt x="864" y="623"/>
                  </a:lnTo>
                  <a:lnTo>
                    <a:pt x="875" y="649"/>
                  </a:lnTo>
                  <a:lnTo>
                    <a:pt x="848" y="659"/>
                  </a:lnTo>
                  <a:lnTo>
                    <a:pt x="839" y="634"/>
                  </a:lnTo>
                  <a:close/>
                  <a:moveTo>
                    <a:pt x="890" y="612"/>
                  </a:moveTo>
                  <a:lnTo>
                    <a:pt x="918" y="602"/>
                  </a:lnTo>
                  <a:lnTo>
                    <a:pt x="928" y="629"/>
                  </a:lnTo>
                  <a:lnTo>
                    <a:pt x="901" y="638"/>
                  </a:lnTo>
                  <a:lnTo>
                    <a:pt x="890" y="612"/>
                  </a:lnTo>
                  <a:close/>
                  <a:moveTo>
                    <a:pt x="943" y="591"/>
                  </a:moveTo>
                  <a:lnTo>
                    <a:pt x="971" y="580"/>
                  </a:lnTo>
                  <a:lnTo>
                    <a:pt x="981" y="608"/>
                  </a:lnTo>
                  <a:lnTo>
                    <a:pt x="954" y="618"/>
                  </a:lnTo>
                  <a:lnTo>
                    <a:pt x="943" y="591"/>
                  </a:lnTo>
                  <a:close/>
                  <a:moveTo>
                    <a:pt x="997" y="570"/>
                  </a:moveTo>
                  <a:lnTo>
                    <a:pt x="1022" y="559"/>
                  </a:lnTo>
                  <a:lnTo>
                    <a:pt x="1033" y="586"/>
                  </a:lnTo>
                  <a:lnTo>
                    <a:pt x="1007" y="597"/>
                  </a:lnTo>
                  <a:lnTo>
                    <a:pt x="997" y="570"/>
                  </a:lnTo>
                  <a:close/>
                  <a:moveTo>
                    <a:pt x="1050" y="548"/>
                  </a:moveTo>
                  <a:lnTo>
                    <a:pt x="1076" y="538"/>
                  </a:lnTo>
                  <a:lnTo>
                    <a:pt x="1086" y="565"/>
                  </a:lnTo>
                  <a:lnTo>
                    <a:pt x="1060" y="576"/>
                  </a:lnTo>
                  <a:lnTo>
                    <a:pt x="1050" y="548"/>
                  </a:lnTo>
                  <a:close/>
                  <a:moveTo>
                    <a:pt x="1103" y="527"/>
                  </a:moveTo>
                  <a:lnTo>
                    <a:pt x="1127" y="518"/>
                  </a:lnTo>
                  <a:lnTo>
                    <a:pt x="1118" y="531"/>
                  </a:lnTo>
                  <a:lnTo>
                    <a:pt x="1118" y="530"/>
                  </a:lnTo>
                  <a:lnTo>
                    <a:pt x="1147" y="530"/>
                  </a:lnTo>
                  <a:lnTo>
                    <a:pt x="1147" y="531"/>
                  </a:lnTo>
                  <a:lnTo>
                    <a:pt x="1145" y="535"/>
                  </a:lnTo>
                  <a:lnTo>
                    <a:pt x="1144" y="539"/>
                  </a:lnTo>
                  <a:lnTo>
                    <a:pt x="1141" y="542"/>
                  </a:lnTo>
                  <a:lnTo>
                    <a:pt x="1138" y="544"/>
                  </a:lnTo>
                  <a:lnTo>
                    <a:pt x="1113" y="554"/>
                  </a:lnTo>
                  <a:lnTo>
                    <a:pt x="1103" y="527"/>
                  </a:lnTo>
                  <a:close/>
                  <a:moveTo>
                    <a:pt x="1118" y="501"/>
                  </a:moveTo>
                  <a:lnTo>
                    <a:pt x="1118" y="487"/>
                  </a:lnTo>
                  <a:lnTo>
                    <a:pt x="1147" y="487"/>
                  </a:lnTo>
                  <a:lnTo>
                    <a:pt x="1147" y="501"/>
                  </a:lnTo>
                  <a:lnTo>
                    <a:pt x="1118" y="501"/>
                  </a:lnTo>
                  <a:close/>
                </a:path>
              </a:pathLst>
            </a:custGeom>
            <a:solidFill>
              <a:srgbClr val="FF0000"/>
            </a:solidFill>
            <a:ln w="3175">
              <a:solidFill>
                <a:srgbClr val="FF0000"/>
              </a:solidFill>
              <a:round/>
              <a:headEnd/>
              <a:tailEnd/>
            </a:ln>
          </p:spPr>
          <p:txBody>
            <a:bodyPr/>
            <a:lstStyle/>
            <a:p>
              <a:endParaRPr lang="en-US" dirty="0"/>
            </a:p>
          </p:txBody>
        </p:sp>
        <p:sp>
          <p:nvSpPr>
            <p:cNvPr id="21" name="Freeform 39"/>
            <p:cNvSpPr>
              <a:spLocks noEditPoints="1"/>
            </p:cNvSpPr>
            <p:nvPr/>
          </p:nvSpPr>
          <p:spPr bwMode="auto">
            <a:xfrm>
              <a:off x="3327" y="2538"/>
              <a:ext cx="1318" cy="758"/>
            </a:xfrm>
            <a:custGeom>
              <a:avLst/>
              <a:gdLst>
                <a:gd name="T0" fmla="*/ 1168 w 1318"/>
                <a:gd name="T1" fmla="*/ 409 h 758"/>
                <a:gd name="T2" fmla="*/ 1207 w 1318"/>
                <a:gd name="T3" fmla="*/ 400 h 758"/>
                <a:gd name="T4" fmla="*/ 1247 w 1318"/>
                <a:gd name="T5" fmla="*/ 290 h 758"/>
                <a:gd name="T6" fmla="*/ 1297 w 1318"/>
                <a:gd name="T7" fmla="*/ 242 h 758"/>
                <a:gd name="T8" fmla="*/ 1318 w 1318"/>
                <a:gd name="T9" fmla="*/ 226 h 758"/>
                <a:gd name="T10" fmla="*/ 1268 w 1318"/>
                <a:gd name="T11" fmla="*/ 228 h 758"/>
                <a:gd name="T12" fmla="*/ 1222 w 1318"/>
                <a:gd name="T13" fmla="*/ 201 h 758"/>
                <a:gd name="T14" fmla="*/ 1224 w 1318"/>
                <a:gd name="T15" fmla="*/ 173 h 758"/>
                <a:gd name="T16" fmla="*/ 1175 w 1318"/>
                <a:gd name="T17" fmla="*/ 216 h 758"/>
                <a:gd name="T18" fmla="*/ 1032 w 1318"/>
                <a:gd name="T19" fmla="*/ 243 h 758"/>
                <a:gd name="T20" fmla="*/ 1004 w 1318"/>
                <a:gd name="T21" fmla="*/ 216 h 758"/>
                <a:gd name="T22" fmla="*/ 890 w 1318"/>
                <a:gd name="T23" fmla="*/ 243 h 758"/>
                <a:gd name="T24" fmla="*/ 834 w 1318"/>
                <a:gd name="T25" fmla="*/ 243 h 758"/>
                <a:gd name="T26" fmla="*/ 826 w 1318"/>
                <a:gd name="T27" fmla="*/ 201 h 758"/>
                <a:gd name="T28" fmla="*/ 793 w 1318"/>
                <a:gd name="T29" fmla="*/ 155 h 758"/>
                <a:gd name="T30" fmla="*/ 753 w 1318"/>
                <a:gd name="T31" fmla="*/ 149 h 758"/>
                <a:gd name="T32" fmla="*/ 662 w 1318"/>
                <a:gd name="T33" fmla="*/ 71 h 758"/>
                <a:gd name="T34" fmla="*/ 606 w 1318"/>
                <a:gd name="T35" fmla="*/ 44 h 758"/>
                <a:gd name="T36" fmla="*/ 577 w 1318"/>
                <a:gd name="T37" fmla="*/ 44 h 758"/>
                <a:gd name="T38" fmla="*/ 502 w 1318"/>
                <a:gd name="T39" fmla="*/ 103 h 758"/>
                <a:gd name="T40" fmla="*/ 451 w 1318"/>
                <a:gd name="T41" fmla="*/ 70 h 758"/>
                <a:gd name="T42" fmla="*/ 451 w 1318"/>
                <a:gd name="T43" fmla="*/ 45 h 758"/>
                <a:gd name="T44" fmla="*/ 413 w 1318"/>
                <a:gd name="T45" fmla="*/ 89 h 758"/>
                <a:gd name="T46" fmla="*/ 270 w 1318"/>
                <a:gd name="T47" fmla="*/ 86 h 758"/>
                <a:gd name="T48" fmla="*/ 219 w 1318"/>
                <a:gd name="T49" fmla="*/ 67 h 758"/>
                <a:gd name="T50" fmla="*/ 226 w 1318"/>
                <a:gd name="T51" fmla="*/ 41 h 758"/>
                <a:gd name="T52" fmla="*/ 263 w 1318"/>
                <a:gd name="T53" fmla="*/ 4 h 758"/>
                <a:gd name="T54" fmla="*/ 284 w 1318"/>
                <a:gd name="T55" fmla="*/ 6 h 758"/>
                <a:gd name="T56" fmla="*/ 246 w 1318"/>
                <a:gd name="T57" fmla="*/ 21 h 758"/>
                <a:gd name="T58" fmla="*/ 226 w 1318"/>
                <a:gd name="T59" fmla="*/ 1 h 758"/>
                <a:gd name="T60" fmla="*/ 181 w 1318"/>
                <a:gd name="T61" fmla="*/ 24 h 758"/>
                <a:gd name="T62" fmla="*/ 77 w 1318"/>
                <a:gd name="T63" fmla="*/ 71 h 758"/>
                <a:gd name="T64" fmla="*/ 21 w 1318"/>
                <a:gd name="T65" fmla="*/ 71 h 758"/>
                <a:gd name="T66" fmla="*/ 1 w 1318"/>
                <a:gd name="T67" fmla="*/ 60 h 758"/>
                <a:gd name="T68" fmla="*/ 21 w 1318"/>
                <a:gd name="T69" fmla="*/ 44 h 758"/>
                <a:gd name="T70" fmla="*/ 102 w 1318"/>
                <a:gd name="T71" fmla="*/ 124 h 758"/>
                <a:gd name="T72" fmla="*/ 86 w 1318"/>
                <a:gd name="T73" fmla="*/ 158 h 758"/>
                <a:gd name="T74" fmla="*/ 86 w 1318"/>
                <a:gd name="T75" fmla="*/ 216 h 758"/>
                <a:gd name="T76" fmla="*/ 120 w 1318"/>
                <a:gd name="T77" fmla="*/ 236 h 758"/>
                <a:gd name="T78" fmla="*/ 129 w 1318"/>
                <a:gd name="T79" fmla="*/ 316 h 758"/>
                <a:gd name="T80" fmla="*/ 129 w 1318"/>
                <a:gd name="T81" fmla="*/ 348 h 758"/>
                <a:gd name="T82" fmla="*/ 161 w 1318"/>
                <a:gd name="T83" fmla="*/ 430 h 758"/>
                <a:gd name="T84" fmla="*/ 219 w 1318"/>
                <a:gd name="T85" fmla="*/ 430 h 758"/>
                <a:gd name="T86" fmla="*/ 284 w 1318"/>
                <a:gd name="T87" fmla="*/ 476 h 758"/>
                <a:gd name="T88" fmla="*/ 337 w 1318"/>
                <a:gd name="T89" fmla="*/ 510 h 758"/>
                <a:gd name="T90" fmla="*/ 399 w 1318"/>
                <a:gd name="T91" fmla="*/ 500 h 758"/>
                <a:gd name="T92" fmla="*/ 454 w 1318"/>
                <a:gd name="T93" fmla="*/ 520 h 758"/>
                <a:gd name="T94" fmla="*/ 478 w 1318"/>
                <a:gd name="T95" fmla="*/ 545 h 758"/>
                <a:gd name="T96" fmla="*/ 477 w 1318"/>
                <a:gd name="T97" fmla="*/ 584 h 758"/>
                <a:gd name="T98" fmla="*/ 510 w 1318"/>
                <a:gd name="T99" fmla="*/ 598 h 758"/>
                <a:gd name="T100" fmla="*/ 566 w 1318"/>
                <a:gd name="T101" fmla="*/ 718 h 758"/>
                <a:gd name="T102" fmla="*/ 581 w 1318"/>
                <a:gd name="T103" fmla="*/ 758 h 758"/>
                <a:gd name="T104" fmla="*/ 682 w 1318"/>
                <a:gd name="T105" fmla="*/ 695 h 758"/>
                <a:gd name="T106" fmla="*/ 733 w 1318"/>
                <a:gd name="T107" fmla="*/ 676 h 758"/>
                <a:gd name="T108" fmla="*/ 823 w 1318"/>
                <a:gd name="T109" fmla="*/ 669 h 758"/>
                <a:gd name="T110" fmla="*/ 840 w 1318"/>
                <a:gd name="T111" fmla="*/ 633 h 758"/>
                <a:gd name="T112" fmla="*/ 972 w 1318"/>
                <a:gd name="T113" fmla="*/ 580 h 758"/>
                <a:gd name="T114" fmla="*/ 1008 w 1318"/>
                <a:gd name="T115" fmla="*/ 595 h 758"/>
                <a:gd name="T116" fmla="*/ 1104 w 1318"/>
                <a:gd name="T117" fmla="*/ 526 h 758"/>
                <a:gd name="T118" fmla="*/ 1143 w 1318"/>
                <a:gd name="T119" fmla="*/ 539 h 758"/>
                <a:gd name="T120" fmla="*/ 1146 w 1318"/>
                <a:gd name="T121" fmla="*/ 488 h 7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8"/>
                <a:gd name="T184" fmla="*/ 0 h 758"/>
                <a:gd name="T185" fmla="*/ 1318 w 1318"/>
                <a:gd name="T186" fmla="*/ 758 h 7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8" h="758">
                  <a:moveTo>
                    <a:pt x="1121" y="479"/>
                  </a:moveTo>
                  <a:lnTo>
                    <a:pt x="1136" y="456"/>
                  </a:lnTo>
                  <a:lnTo>
                    <a:pt x="1160" y="472"/>
                  </a:lnTo>
                  <a:lnTo>
                    <a:pt x="1143" y="496"/>
                  </a:lnTo>
                  <a:lnTo>
                    <a:pt x="1121" y="479"/>
                  </a:lnTo>
                  <a:close/>
                  <a:moveTo>
                    <a:pt x="1151" y="432"/>
                  </a:moveTo>
                  <a:lnTo>
                    <a:pt x="1168" y="409"/>
                  </a:lnTo>
                  <a:lnTo>
                    <a:pt x="1190" y="424"/>
                  </a:lnTo>
                  <a:lnTo>
                    <a:pt x="1175" y="449"/>
                  </a:lnTo>
                  <a:lnTo>
                    <a:pt x="1151" y="432"/>
                  </a:lnTo>
                  <a:close/>
                  <a:moveTo>
                    <a:pt x="1183" y="385"/>
                  </a:moveTo>
                  <a:lnTo>
                    <a:pt x="1199" y="360"/>
                  </a:lnTo>
                  <a:lnTo>
                    <a:pt x="1222" y="377"/>
                  </a:lnTo>
                  <a:lnTo>
                    <a:pt x="1207" y="400"/>
                  </a:lnTo>
                  <a:lnTo>
                    <a:pt x="1183" y="385"/>
                  </a:lnTo>
                  <a:close/>
                  <a:moveTo>
                    <a:pt x="1215" y="338"/>
                  </a:moveTo>
                  <a:lnTo>
                    <a:pt x="1230" y="313"/>
                  </a:lnTo>
                  <a:lnTo>
                    <a:pt x="1254" y="330"/>
                  </a:lnTo>
                  <a:lnTo>
                    <a:pt x="1239" y="353"/>
                  </a:lnTo>
                  <a:lnTo>
                    <a:pt x="1215" y="338"/>
                  </a:lnTo>
                  <a:close/>
                  <a:moveTo>
                    <a:pt x="1247" y="290"/>
                  </a:moveTo>
                  <a:lnTo>
                    <a:pt x="1262" y="266"/>
                  </a:lnTo>
                  <a:lnTo>
                    <a:pt x="1286" y="281"/>
                  </a:lnTo>
                  <a:lnTo>
                    <a:pt x="1269" y="306"/>
                  </a:lnTo>
                  <a:lnTo>
                    <a:pt x="1247" y="290"/>
                  </a:lnTo>
                  <a:close/>
                  <a:moveTo>
                    <a:pt x="1278" y="242"/>
                  </a:moveTo>
                  <a:lnTo>
                    <a:pt x="1292" y="222"/>
                  </a:lnTo>
                  <a:lnTo>
                    <a:pt x="1297" y="242"/>
                  </a:lnTo>
                  <a:lnTo>
                    <a:pt x="1294" y="240"/>
                  </a:lnTo>
                  <a:lnTo>
                    <a:pt x="1307" y="216"/>
                  </a:lnTo>
                  <a:lnTo>
                    <a:pt x="1310" y="217"/>
                  </a:lnTo>
                  <a:lnTo>
                    <a:pt x="1312" y="219"/>
                  </a:lnTo>
                  <a:lnTo>
                    <a:pt x="1315" y="220"/>
                  </a:lnTo>
                  <a:lnTo>
                    <a:pt x="1316" y="223"/>
                  </a:lnTo>
                  <a:lnTo>
                    <a:pt x="1318" y="226"/>
                  </a:lnTo>
                  <a:lnTo>
                    <a:pt x="1318" y="229"/>
                  </a:lnTo>
                  <a:lnTo>
                    <a:pt x="1318" y="233"/>
                  </a:lnTo>
                  <a:lnTo>
                    <a:pt x="1316" y="234"/>
                  </a:lnTo>
                  <a:lnTo>
                    <a:pt x="1315" y="237"/>
                  </a:lnTo>
                  <a:lnTo>
                    <a:pt x="1301" y="258"/>
                  </a:lnTo>
                  <a:lnTo>
                    <a:pt x="1278" y="242"/>
                  </a:lnTo>
                  <a:close/>
                  <a:moveTo>
                    <a:pt x="1268" y="228"/>
                  </a:moveTo>
                  <a:lnTo>
                    <a:pt x="1243" y="216"/>
                  </a:lnTo>
                  <a:lnTo>
                    <a:pt x="1256" y="190"/>
                  </a:lnTo>
                  <a:lnTo>
                    <a:pt x="1281" y="202"/>
                  </a:lnTo>
                  <a:lnTo>
                    <a:pt x="1268" y="228"/>
                  </a:lnTo>
                  <a:close/>
                  <a:moveTo>
                    <a:pt x="1218" y="202"/>
                  </a:moveTo>
                  <a:lnTo>
                    <a:pt x="1212" y="199"/>
                  </a:lnTo>
                  <a:lnTo>
                    <a:pt x="1222" y="201"/>
                  </a:lnTo>
                  <a:lnTo>
                    <a:pt x="1201" y="207"/>
                  </a:lnTo>
                  <a:lnTo>
                    <a:pt x="1193" y="179"/>
                  </a:lnTo>
                  <a:lnTo>
                    <a:pt x="1213" y="173"/>
                  </a:lnTo>
                  <a:lnTo>
                    <a:pt x="1216" y="172"/>
                  </a:lnTo>
                  <a:lnTo>
                    <a:pt x="1219" y="172"/>
                  </a:lnTo>
                  <a:lnTo>
                    <a:pt x="1221" y="173"/>
                  </a:lnTo>
                  <a:lnTo>
                    <a:pt x="1224" y="173"/>
                  </a:lnTo>
                  <a:lnTo>
                    <a:pt x="1230" y="176"/>
                  </a:lnTo>
                  <a:lnTo>
                    <a:pt x="1218" y="202"/>
                  </a:lnTo>
                  <a:close/>
                  <a:moveTo>
                    <a:pt x="1175" y="216"/>
                  </a:moveTo>
                  <a:lnTo>
                    <a:pt x="1148" y="225"/>
                  </a:lnTo>
                  <a:lnTo>
                    <a:pt x="1139" y="197"/>
                  </a:lnTo>
                  <a:lnTo>
                    <a:pt x="1166" y="188"/>
                  </a:lnTo>
                  <a:lnTo>
                    <a:pt x="1175" y="216"/>
                  </a:lnTo>
                  <a:close/>
                  <a:moveTo>
                    <a:pt x="1121" y="234"/>
                  </a:moveTo>
                  <a:lnTo>
                    <a:pt x="1093" y="243"/>
                  </a:lnTo>
                  <a:lnTo>
                    <a:pt x="1084" y="216"/>
                  </a:lnTo>
                  <a:lnTo>
                    <a:pt x="1111" y="207"/>
                  </a:lnTo>
                  <a:lnTo>
                    <a:pt x="1121" y="234"/>
                  </a:lnTo>
                  <a:close/>
                  <a:moveTo>
                    <a:pt x="1061" y="243"/>
                  </a:moveTo>
                  <a:lnTo>
                    <a:pt x="1032" y="243"/>
                  </a:lnTo>
                  <a:lnTo>
                    <a:pt x="1032" y="216"/>
                  </a:lnTo>
                  <a:lnTo>
                    <a:pt x="1061" y="216"/>
                  </a:lnTo>
                  <a:lnTo>
                    <a:pt x="1061" y="243"/>
                  </a:lnTo>
                  <a:close/>
                  <a:moveTo>
                    <a:pt x="1004" y="243"/>
                  </a:moveTo>
                  <a:lnTo>
                    <a:pt x="975" y="243"/>
                  </a:lnTo>
                  <a:lnTo>
                    <a:pt x="975" y="216"/>
                  </a:lnTo>
                  <a:lnTo>
                    <a:pt x="1004" y="216"/>
                  </a:lnTo>
                  <a:lnTo>
                    <a:pt x="1004" y="243"/>
                  </a:lnTo>
                  <a:close/>
                  <a:moveTo>
                    <a:pt x="947" y="243"/>
                  </a:moveTo>
                  <a:lnTo>
                    <a:pt x="919" y="243"/>
                  </a:lnTo>
                  <a:lnTo>
                    <a:pt x="919" y="216"/>
                  </a:lnTo>
                  <a:lnTo>
                    <a:pt x="947" y="216"/>
                  </a:lnTo>
                  <a:lnTo>
                    <a:pt x="947" y="243"/>
                  </a:lnTo>
                  <a:close/>
                  <a:moveTo>
                    <a:pt x="890" y="243"/>
                  </a:moveTo>
                  <a:lnTo>
                    <a:pt x="875" y="243"/>
                  </a:lnTo>
                  <a:lnTo>
                    <a:pt x="861" y="243"/>
                  </a:lnTo>
                  <a:lnTo>
                    <a:pt x="861" y="216"/>
                  </a:lnTo>
                  <a:lnTo>
                    <a:pt x="875" y="216"/>
                  </a:lnTo>
                  <a:lnTo>
                    <a:pt x="890" y="216"/>
                  </a:lnTo>
                  <a:lnTo>
                    <a:pt x="890" y="243"/>
                  </a:lnTo>
                  <a:close/>
                  <a:moveTo>
                    <a:pt x="834" y="243"/>
                  </a:moveTo>
                  <a:lnTo>
                    <a:pt x="830" y="243"/>
                  </a:lnTo>
                  <a:lnTo>
                    <a:pt x="827" y="243"/>
                  </a:lnTo>
                  <a:lnTo>
                    <a:pt x="824" y="242"/>
                  </a:lnTo>
                  <a:lnTo>
                    <a:pt x="821" y="240"/>
                  </a:lnTo>
                  <a:lnTo>
                    <a:pt x="820" y="239"/>
                  </a:lnTo>
                  <a:lnTo>
                    <a:pt x="803" y="217"/>
                  </a:lnTo>
                  <a:lnTo>
                    <a:pt x="826" y="201"/>
                  </a:lnTo>
                  <a:lnTo>
                    <a:pt x="843" y="220"/>
                  </a:lnTo>
                  <a:lnTo>
                    <a:pt x="830" y="216"/>
                  </a:lnTo>
                  <a:lnTo>
                    <a:pt x="834" y="216"/>
                  </a:lnTo>
                  <a:lnTo>
                    <a:pt x="834" y="243"/>
                  </a:lnTo>
                  <a:close/>
                  <a:moveTo>
                    <a:pt x="786" y="194"/>
                  </a:moveTo>
                  <a:lnTo>
                    <a:pt x="770" y="172"/>
                  </a:lnTo>
                  <a:lnTo>
                    <a:pt x="793" y="155"/>
                  </a:lnTo>
                  <a:lnTo>
                    <a:pt x="809" y="178"/>
                  </a:lnTo>
                  <a:lnTo>
                    <a:pt x="786" y="194"/>
                  </a:lnTo>
                  <a:close/>
                  <a:moveTo>
                    <a:pt x="753" y="149"/>
                  </a:moveTo>
                  <a:lnTo>
                    <a:pt x="735" y="126"/>
                  </a:lnTo>
                  <a:lnTo>
                    <a:pt x="758" y="109"/>
                  </a:lnTo>
                  <a:lnTo>
                    <a:pt x="776" y="132"/>
                  </a:lnTo>
                  <a:lnTo>
                    <a:pt x="753" y="149"/>
                  </a:lnTo>
                  <a:close/>
                  <a:moveTo>
                    <a:pt x="718" y="103"/>
                  </a:moveTo>
                  <a:lnTo>
                    <a:pt x="701" y="80"/>
                  </a:lnTo>
                  <a:lnTo>
                    <a:pt x="724" y="64"/>
                  </a:lnTo>
                  <a:lnTo>
                    <a:pt x="741" y="86"/>
                  </a:lnTo>
                  <a:lnTo>
                    <a:pt x="718" y="103"/>
                  </a:lnTo>
                  <a:close/>
                  <a:moveTo>
                    <a:pt x="691" y="71"/>
                  </a:moveTo>
                  <a:lnTo>
                    <a:pt x="662" y="71"/>
                  </a:lnTo>
                  <a:lnTo>
                    <a:pt x="662" y="44"/>
                  </a:lnTo>
                  <a:lnTo>
                    <a:pt x="691" y="44"/>
                  </a:lnTo>
                  <a:lnTo>
                    <a:pt x="691" y="71"/>
                  </a:lnTo>
                  <a:close/>
                  <a:moveTo>
                    <a:pt x="635" y="71"/>
                  </a:moveTo>
                  <a:lnTo>
                    <a:pt x="616" y="71"/>
                  </a:lnTo>
                  <a:lnTo>
                    <a:pt x="606" y="71"/>
                  </a:lnTo>
                  <a:lnTo>
                    <a:pt x="606" y="44"/>
                  </a:lnTo>
                  <a:lnTo>
                    <a:pt x="616" y="44"/>
                  </a:lnTo>
                  <a:lnTo>
                    <a:pt x="635" y="44"/>
                  </a:lnTo>
                  <a:lnTo>
                    <a:pt x="635" y="71"/>
                  </a:lnTo>
                  <a:close/>
                  <a:moveTo>
                    <a:pt x="577" y="71"/>
                  </a:moveTo>
                  <a:lnTo>
                    <a:pt x="548" y="71"/>
                  </a:lnTo>
                  <a:lnTo>
                    <a:pt x="548" y="44"/>
                  </a:lnTo>
                  <a:lnTo>
                    <a:pt x="577" y="44"/>
                  </a:lnTo>
                  <a:lnTo>
                    <a:pt x="577" y="71"/>
                  </a:lnTo>
                  <a:close/>
                  <a:moveTo>
                    <a:pt x="545" y="68"/>
                  </a:moveTo>
                  <a:lnTo>
                    <a:pt x="545" y="95"/>
                  </a:lnTo>
                  <a:lnTo>
                    <a:pt x="516" y="95"/>
                  </a:lnTo>
                  <a:lnTo>
                    <a:pt x="516" y="68"/>
                  </a:lnTo>
                  <a:lnTo>
                    <a:pt x="545" y="68"/>
                  </a:lnTo>
                  <a:close/>
                  <a:moveTo>
                    <a:pt x="502" y="103"/>
                  </a:moveTo>
                  <a:lnTo>
                    <a:pt x="477" y="89"/>
                  </a:lnTo>
                  <a:lnTo>
                    <a:pt x="489" y="64"/>
                  </a:lnTo>
                  <a:lnTo>
                    <a:pt x="515" y="77"/>
                  </a:lnTo>
                  <a:lnTo>
                    <a:pt x="502" y="103"/>
                  </a:lnTo>
                  <a:close/>
                  <a:moveTo>
                    <a:pt x="451" y="77"/>
                  </a:moveTo>
                  <a:lnTo>
                    <a:pt x="439" y="70"/>
                  </a:lnTo>
                  <a:lnTo>
                    <a:pt x="451" y="70"/>
                  </a:lnTo>
                  <a:lnTo>
                    <a:pt x="439" y="76"/>
                  </a:lnTo>
                  <a:lnTo>
                    <a:pt x="427" y="51"/>
                  </a:lnTo>
                  <a:lnTo>
                    <a:pt x="439" y="45"/>
                  </a:lnTo>
                  <a:lnTo>
                    <a:pt x="442" y="44"/>
                  </a:lnTo>
                  <a:lnTo>
                    <a:pt x="445" y="44"/>
                  </a:lnTo>
                  <a:lnTo>
                    <a:pt x="448" y="44"/>
                  </a:lnTo>
                  <a:lnTo>
                    <a:pt x="451" y="45"/>
                  </a:lnTo>
                  <a:lnTo>
                    <a:pt x="465" y="51"/>
                  </a:lnTo>
                  <a:lnTo>
                    <a:pt x="451" y="77"/>
                  </a:lnTo>
                  <a:close/>
                  <a:moveTo>
                    <a:pt x="413" y="89"/>
                  </a:moveTo>
                  <a:lnTo>
                    <a:pt x="387" y="102"/>
                  </a:lnTo>
                  <a:lnTo>
                    <a:pt x="375" y="76"/>
                  </a:lnTo>
                  <a:lnTo>
                    <a:pt x="401" y="64"/>
                  </a:lnTo>
                  <a:lnTo>
                    <a:pt x="413" y="89"/>
                  </a:lnTo>
                  <a:close/>
                  <a:moveTo>
                    <a:pt x="351" y="114"/>
                  </a:moveTo>
                  <a:lnTo>
                    <a:pt x="325" y="105"/>
                  </a:lnTo>
                  <a:lnTo>
                    <a:pt x="332" y="77"/>
                  </a:lnTo>
                  <a:lnTo>
                    <a:pt x="360" y="86"/>
                  </a:lnTo>
                  <a:lnTo>
                    <a:pt x="351" y="114"/>
                  </a:lnTo>
                  <a:close/>
                  <a:moveTo>
                    <a:pt x="298" y="95"/>
                  </a:moveTo>
                  <a:lnTo>
                    <a:pt x="270" y="86"/>
                  </a:lnTo>
                  <a:lnTo>
                    <a:pt x="279" y="59"/>
                  </a:lnTo>
                  <a:lnTo>
                    <a:pt x="307" y="68"/>
                  </a:lnTo>
                  <a:lnTo>
                    <a:pt x="298" y="95"/>
                  </a:lnTo>
                  <a:close/>
                  <a:moveTo>
                    <a:pt x="243" y="77"/>
                  </a:moveTo>
                  <a:lnTo>
                    <a:pt x="225" y="71"/>
                  </a:lnTo>
                  <a:lnTo>
                    <a:pt x="222" y="70"/>
                  </a:lnTo>
                  <a:lnTo>
                    <a:pt x="219" y="67"/>
                  </a:lnTo>
                  <a:lnTo>
                    <a:pt x="217" y="64"/>
                  </a:lnTo>
                  <a:lnTo>
                    <a:pt x="216" y="60"/>
                  </a:lnTo>
                  <a:lnTo>
                    <a:pt x="216" y="57"/>
                  </a:lnTo>
                  <a:lnTo>
                    <a:pt x="216" y="53"/>
                  </a:lnTo>
                  <a:lnTo>
                    <a:pt x="217" y="50"/>
                  </a:lnTo>
                  <a:lnTo>
                    <a:pt x="220" y="47"/>
                  </a:lnTo>
                  <a:lnTo>
                    <a:pt x="226" y="41"/>
                  </a:lnTo>
                  <a:lnTo>
                    <a:pt x="246" y="60"/>
                  </a:lnTo>
                  <a:lnTo>
                    <a:pt x="240" y="68"/>
                  </a:lnTo>
                  <a:lnTo>
                    <a:pt x="234" y="44"/>
                  </a:lnTo>
                  <a:lnTo>
                    <a:pt x="252" y="50"/>
                  </a:lnTo>
                  <a:lnTo>
                    <a:pt x="243" y="77"/>
                  </a:lnTo>
                  <a:close/>
                  <a:moveTo>
                    <a:pt x="246" y="21"/>
                  </a:moveTo>
                  <a:lnTo>
                    <a:pt x="263" y="4"/>
                  </a:lnTo>
                  <a:lnTo>
                    <a:pt x="273" y="28"/>
                  </a:lnTo>
                  <a:lnTo>
                    <a:pt x="267" y="28"/>
                  </a:lnTo>
                  <a:lnTo>
                    <a:pt x="267" y="0"/>
                  </a:lnTo>
                  <a:lnTo>
                    <a:pt x="273" y="0"/>
                  </a:lnTo>
                  <a:lnTo>
                    <a:pt x="276" y="1"/>
                  </a:lnTo>
                  <a:lnTo>
                    <a:pt x="281" y="3"/>
                  </a:lnTo>
                  <a:lnTo>
                    <a:pt x="284" y="6"/>
                  </a:lnTo>
                  <a:lnTo>
                    <a:pt x="285" y="9"/>
                  </a:lnTo>
                  <a:lnTo>
                    <a:pt x="287" y="13"/>
                  </a:lnTo>
                  <a:lnTo>
                    <a:pt x="287" y="18"/>
                  </a:lnTo>
                  <a:lnTo>
                    <a:pt x="285" y="21"/>
                  </a:lnTo>
                  <a:lnTo>
                    <a:pt x="282" y="24"/>
                  </a:lnTo>
                  <a:lnTo>
                    <a:pt x="267" y="41"/>
                  </a:lnTo>
                  <a:lnTo>
                    <a:pt x="246" y="21"/>
                  </a:lnTo>
                  <a:close/>
                  <a:moveTo>
                    <a:pt x="238" y="28"/>
                  </a:moveTo>
                  <a:lnTo>
                    <a:pt x="229" y="28"/>
                  </a:lnTo>
                  <a:lnTo>
                    <a:pt x="235" y="27"/>
                  </a:lnTo>
                  <a:lnTo>
                    <a:pt x="219" y="36"/>
                  </a:lnTo>
                  <a:lnTo>
                    <a:pt x="205" y="10"/>
                  </a:lnTo>
                  <a:lnTo>
                    <a:pt x="223" y="1"/>
                  </a:lnTo>
                  <a:lnTo>
                    <a:pt x="226" y="1"/>
                  </a:lnTo>
                  <a:lnTo>
                    <a:pt x="229" y="0"/>
                  </a:lnTo>
                  <a:lnTo>
                    <a:pt x="238" y="0"/>
                  </a:lnTo>
                  <a:lnTo>
                    <a:pt x="238" y="28"/>
                  </a:lnTo>
                  <a:close/>
                  <a:moveTo>
                    <a:pt x="193" y="48"/>
                  </a:moveTo>
                  <a:lnTo>
                    <a:pt x="167" y="62"/>
                  </a:lnTo>
                  <a:lnTo>
                    <a:pt x="155" y="36"/>
                  </a:lnTo>
                  <a:lnTo>
                    <a:pt x="181" y="24"/>
                  </a:lnTo>
                  <a:lnTo>
                    <a:pt x="193" y="48"/>
                  </a:lnTo>
                  <a:close/>
                  <a:moveTo>
                    <a:pt x="135" y="71"/>
                  </a:moveTo>
                  <a:lnTo>
                    <a:pt x="106" y="71"/>
                  </a:lnTo>
                  <a:lnTo>
                    <a:pt x="106" y="44"/>
                  </a:lnTo>
                  <a:lnTo>
                    <a:pt x="135" y="44"/>
                  </a:lnTo>
                  <a:lnTo>
                    <a:pt x="135" y="71"/>
                  </a:lnTo>
                  <a:close/>
                  <a:moveTo>
                    <a:pt x="77" y="71"/>
                  </a:moveTo>
                  <a:lnTo>
                    <a:pt x="58" y="71"/>
                  </a:lnTo>
                  <a:lnTo>
                    <a:pt x="48" y="71"/>
                  </a:lnTo>
                  <a:lnTo>
                    <a:pt x="48" y="44"/>
                  </a:lnTo>
                  <a:lnTo>
                    <a:pt x="58" y="44"/>
                  </a:lnTo>
                  <a:lnTo>
                    <a:pt x="77" y="44"/>
                  </a:lnTo>
                  <a:lnTo>
                    <a:pt x="77" y="71"/>
                  </a:lnTo>
                  <a:close/>
                  <a:moveTo>
                    <a:pt x="21" y="71"/>
                  </a:moveTo>
                  <a:lnTo>
                    <a:pt x="15" y="71"/>
                  </a:lnTo>
                  <a:lnTo>
                    <a:pt x="24" y="47"/>
                  </a:lnTo>
                  <a:lnTo>
                    <a:pt x="41" y="64"/>
                  </a:lnTo>
                  <a:lnTo>
                    <a:pt x="21" y="83"/>
                  </a:lnTo>
                  <a:lnTo>
                    <a:pt x="4" y="68"/>
                  </a:lnTo>
                  <a:lnTo>
                    <a:pt x="1" y="64"/>
                  </a:lnTo>
                  <a:lnTo>
                    <a:pt x="1" y="60"/>
                  </a:lnTo>
                  <a:lnTo>
                    <a:pt x="0" y="56"/>
                  </a:lnTo>
                  <a:lnTo>
                    <a:pt x="1" y="51"/>
                  </a:lnTo>
                  <a:lnTo>
                    <a:pt x="4" y="48"/>
                  </a:lnTo>
                  <a:lnTo>
                    <a:pt x="7" y="45"/>
                  </a:lnTo>
                  <a:lnTo>
                    <a:pt x="11" y="44"/>
                  </a:lnTo>
                  <a:lnTo>
                    <a:pt x="15" y="44"/>
                  </a:lnTo>
                  <a:lnTo>
                    <a:pt x="21" y="44"/>
                  </a:lnTo>
                  <a:lnTo>
                    <a:pt x="21" y="71"/>
                  </a:lnTo>
                  <a:close/>
                  <a:moveTo>
                    <a:pt x="61" y="83"/>
                  </a:moveTo>
                  <a:lnTo>
                    <a:pt x="80" y="103"/>
                  </a:lnTo>
                  <a:lnTo>
                    <a:pt x="61" y="124"/>
                  </a:lnTo>
                  <a:lnTo>
                    <a:pt x="41" y="103"/>
                  </a:lnTo>
                  <a:lnTo>
                    <a:pt x="61" y="83"/>
                  </a:lnTo>
                  <a:close/>
                  <a:moveTo>
                    <a:pt x="102" y="124"/>
                  </a:moveTo>
                  <a:lnTo>
                    <a:pt x="111" y="134"/>
                  </a:lnTo>
                  <a:lnTo>
                    <a:pt x="112" y="135"/>
                  </a:lnTo>
                  <a:lnTo>
                    <a:pt x="114" y="138"/>
                  </a:lnTo>
                  <a:lnTo>
                    <a:pt x="114" y="141"/>
                  </a:lnTo>
                  <a:lnTo>
                    <a:pt x="115" y="144"/>
                  </a:lnTo>
                  <a:lnTo>
                    <a:pt x="115" y="158"/>
                  </a:lnTo>
                  <a:lnTo>
                    <a:pt x="86" y="158"/>
                  </a:lnTo>
                  <a:lnTo>
                    <a:pt x="86" y="144"/>
                  </a:lnTo>
                  <a:lnTo>
                    <a:pt x="91" y="153"/>
                  </a:lnTo>
                  <a:lnTo>
                    <a:pt x="80" y="144"/>
                  </a:lnTo>
                  <a:lnTo>
                    <a:pt x="102" y="124"/>
                  </a:lnTo>
                  <a:close/>
                  <a:moveTo>
                    <a:pt x="115" y="187"/>
                  </a:moveTo>
                  <a:lnTo>
                    <a:pt x="115" y="216"/>
                  </a:lnTo>
                  <a:lnTo>
                    <a:pt x="86" y="216"/>
                  </a:lnTo>
                  <a:lnTo>
                    <a:pt x="86" y="187"/>
                  </a:lnTo>
                  <a:lnTo>
                    <a:pt x="115" y="187"/>
                  </a:lnTo>
                  <a:close/>
                  <a:moveTo>
                    <a:pt x="120" y="236"/>
                  </a:moveTo>
                  <a:lnTo>
                    <a:pt x="132" y="261"/>
                  </a:lnTo>
                  <a:lnTo>
                    <a:pt x="108" y="275"/>
                  </a:lnTo>
                  <a:lnTo>
                    <a:pt x="94" y="249"/>
                  </a:lnTo>
                  <a:lnTo>
                    <a:pt x="120" y="236"/>
                  </a:lnTo>
                  <a:close/>
                  <a:moveTo>
                    <a:pt x="146" y="287"/>
                  </a:moveTo>
                  <a:lnTo>
                    <a:pt x="156" y="309"/>
                  </a:lnTo>
                  <a:lnTo>
                    <a:pt x="158" y="312"/>
                  </a:lnTo>
                  <a:lnTo>
                    <a:pt x="158" y="316"/>
                  </a:lnTo>
                  <a:lnTo>
                    <a:pt x="158" y="319"/>
                  </a:lnTo>
                  <a:lnTo>
                    <a:pt x="129" y="319"/>
                  </a:lnTo>
                  <a:lnTo>
                    <a:pt x="129" y="316"/>
                  </a:lnTo>
                  <a:lnTo>
                    <a:pt x="130" y="322"/>
                  </a:lnTo>
                  <a:lnTo>
                    <a:pt x="120" y="299"/>
                  </a:lnTo>
                  <a:lnTo>
                    <a:pt x="146" y="287"/>
                  </a:lnTo>
                  <a:close/>
                  <a:moveTo>
                    <a:pt x="158" y="348"/>
                  </a:moveTo>
                  <a:lnTo>
                    <a:pt x="158" y="377"/>
                  </a:lnTo>
                  <a:lnTo>
                    <a:pt x="129" y="377"/>
                  </a:lnTo>
                  <a:lnTo>
                    <a:pt x="129" y="348"/>
                  </a:lnTo>
                  <a:lnTo>
                    <a:pt x="158" y="348"/>
                  </a:lnTo>
                  <a:close/>
                  <a:moveTo>
                    <a:pt x="158" y="405"/>
                  </a:moveTo>
                  <a:lnTo>
                    <a:pt x="158" y="433"/>
                  </a:lnTo>
                  <a:lnTo>
                    <a:pt x="129" y="433"/>
                  </a:lnTo>
                  <a:lnTo>
                    <a:pt x="129" y="405"/>
                  </a:lnTo>
                  <a:lnTo>
                    <a:pt x="158" y="405"/>
                  </a:lnTo>
                  <a:close/>
                  <a:moveTo>
                    <a:pt x="161" y="430"/>
                  </a:moveTo>
                  <a:lnTo>
                    <a:pt x="187" y="430"/>
                  </a:lnTo>
                  <a:lnTo>
                    <a:pt x="190" y="430"/>
                  </a:lnTo>
                  <a:lnTo>
                    <a:pt x="190" y="459"/>
                  </a:lnTo>
                  <a:lnTo>
                    <a:pt x="187" y="459"/>
                  </a:lnTo>
                  <a:lnTo>
                    <a:pt x="161" y="459"/>
                  </a:lnTo>
                  <a:lnTo>
                    <a:pt x="161" y="430"/>
                  </a:lnTo>
                  <a:close/>
                  <a:moveTo>
                    <a:pt x="219" y="430"/>
                  </a:moveTo>
                  <a:lnTo>
                    <a:pt x="246" y="430"/>
                  </a:lnTo>
                  <a:lnTo>
                    <a:pt x="246" y="459"/>
                  </a:lnTo>
                  <a:lnTo>
                    <a:pt x="219" y="459"/>
                  </a:lnTo>
                  <a:lnTo>
                    <a:pt x="219" y="430"/>
                  </a:lnTo>
                  <a:close/>
                  <a:moveTo>
                    <a:pt x="284" y="437"/>
                  </a:moveTo>
                  <a:lnTo>
                    <a:pt x="305" y="456"/>
                  </a:lnTo>
                  <a:lnTo>
                    <a:pt x="284" y="476"/>
                  </a:lnTo>
                  <a:lnTo>
                    <a:pt x="264" y="456"/>
                  </a:lnTo>
                  <a:lnTo>
                    <a:pt x="284" y="437"/>
                  </a:lnTo>
                  <a:close/>
                  <a:moveTo>
                    <a:pt x="325" y="476"/>
                  </a:moveTo>
                  <a:lnTo>
                    <a:pt x="325" y="478"/>
                  </a:lnTo>
                  <a:lnTo>
                    <a:pt x="320" y="475"/>
                  </a:lnTo>
                  <a:lnTo>
                    <a:pt x="346" y="482"/>
                  </a:lnTo>
                  <a:lnTo>
                    <a:pt x="337" y="510"/>
                  </a:lnTo>
                  <a:lnTo>
                    <a:pt x="311" y="502"/>
                  </a:lnTo>
                  <a:lnTo>
                    <a:pt x="308" y="500"/>
                  </a:lnTo>
                  <a:lnTo>
                    <a:pt x="305" y="497"/>
                  </a:lnTo>
                  <a:lnTo>
                    <a:pt x="325" y="476"/>
                  </a:lnTo>
                  <a:close/>
                  <a:moveTo>
                    <a:pt x="373" y="491"/>
                  </a:moveTo>
                  <a:lnTo>
                    <a:pt x="399" y="500"/>
                  </a:lnTo>
                  <a:lnTo>
                    <a:pt x="390" y="528"/>
                  </a:lnTo>
                  <a:lnTo>
                    <a:pt x="364" y="519"/>
                  </a:lnTo>
                  <a:lnTo>
                    <a:pt x="373" y="491"/>
                  </a:lnTo>
                  <a:close/>
                  <a:moveTo>
                    <a:pt x="427" y="510"/>
                  </a:moveTo>
                  <a:lnTo>
                    <a:pt x="449" y="517"/>
                  </a:lnTo>
                  <a:lnTo>
                    <a:pt x="452" y="519"/>
                  </a:lnTo>
                  <a:lnTo>
                    <a:pt x="454" y="520"/>
                  </a:lnTo>
                  <a:lnTo>
                    <a:pt x="458" y="525"/>
                  </a:lnTo>
                  <a:lnTo>
                    <a:pt x="439" y="545"/>
                  </a:lnTo>
                  <a:lnTo>
                    <a:pt x="434" y="542"/>
                  </a:lnTo>
                  <a:lnTo>
                    <a:pt x="440" y="545"/>
                  </a:lnTo>
                  <a:lnTo>
                    <a:pt x="417" y="537"/>
                  </a:lnTo>
                  <a:lnTo>
                    <a:pt x="427" y="510"/>
                  </a:lnTo>
                  <a:close/>
                  <a:moveTo>
                    <a:pt x="478" y="545"/>
                  </a:moveTo>
                  <a:lnTo>
                    <a:pt x="498" y="564"/>
                  </a:lnTo>
                  <a:lnTo>
                    <a:pt x="499" y="566"/>
                  </a:lnTo>
                  <a:lnTo>
                    <a:pt x="501" y="569"/>
                  </a:lnTo>
                  <a:lnTo>
                    <a:pt x="501" y="570"/>
                  </a:lnTo>
                  <a:lnTo>
                    <a:pt x="474" y="580"/>
                  </a:lnTo>
                  <a:lnTo>
                    <a:pt x="474" y="578"/>
                  </a:lnTo>
                  <a:lnTo>
                    <a:pt x="477" y="584"/>
                  </a:lnTo>
                  <a:lnTo>
                    <a:pt x="458" y="564"/>
                  </a:lnTo>
                  <a:lnTo>
                    <a:pt x="478" y="545"/>
                  </a:lnTo>
                  <a:close/>
                  <a:moveTo>
                    <a:pt x="510" y="598"/>
                  </a:moveTo>
                  <a:lnTo>
                    <a:pt x="519" y="625"/>
                  </a:lnTo>
                  <a:lnTo>
                    <a:pt x="492" y="634"/>
                  </a:lnTo>
                  <a:lnTo>
                    <a:pt x="483" y="607"/>
                  </a:lnTo>
                  <a:lnTo>
                    <a:pt x="510" y="598"/>
                  </a:lnTo>
                  <a:close/>
                  <a:moveTo>
                    <a:pt x="528" y="653"/>
                  </a:moveTo>
                  <a:lnTo>
                    <a:pt x="537" y="679"/>
                  </a:lnTo>
                  <a:lnTo>
                    <a:pt x="510" y="688"/>
                  </a:lnTo>
                  <a:lnTo>
                    <a:pt x="501" y="660"/>
                  </a:lnTo>
                  <a:lnTo>
                    <a:pt x="528" y="653"/>
                  </a:lnTo>
                  <a:close/>
                  <a:moveTo>
                    <a:pt x="547" y="698"/>
                  </a:moveTo>
                  <a:lnTo>
                    <a:pt x="566" y="718"/>
                  </a:lnTo>
                  <a:lnTo>
                    <a:pt x="547" y="739"/>
                  </a:lnTo>
                  <a:lnTo>
                    <a:pt x="525" y="718"/>
                  </a:lnTo>
                  <a:lnTo>
                    <a:pt x="547" y="698"/>
                  </a:lnTo>
                  <a:close/>
                  <a:moveTo>
                    <a:pt x="572" y="730"/>
                  </a:moveTo>
                  <a:lnTo>
                    <a:pt x="600" y="721"/>
                  </a:lnTo>
                  <a:lnTo>
                    <a:pt x="609" y="749"/>
                  </a:lnTo>
                  <a:lnTo>
                    <a:pt x="581" y="758"/>
                  </a:lnTo>
                  <a:lnTo>
                    <a:pt x="572" y="730"/>
                  </a:lnTo>
                  <a:close/>
                  <a:moveTo>
                    <a:pt x="627" y="714"/>
                  </a:moveTo>
                  <a:lnTo>
                    <a:pt x="654" y="704"/>
                  </a:lnTo>
                  <a:lnTo>
                    <a:pt x="663" y="730"/>
                  </a:lnTo>
                  <a:lnTo>
                    <a:pt x="636" y="739"/>
                  </a:lnTo>
                  <a:lnTo>
                    <a:pt x="627" y="714"/>
                  </a:lnTo>
                  <a:close/>
                  <a:moveTo>
                    <a:pt x="682" y="695"/>
                  </a:moveTo>
                  <a:lnTo>
                    <a:pt x="697" y="689"/>
                  </a:lnTo>
                  <a:lnTo>
                    <a:pt x="707" y="686"/>
                  </a:lnTo>
                  <a:lnTo>
                    <a:pt x="718" y="712"/>
                  </a:lnTo>
                  <a:lnTo>
                    <a:pt x="706" y="717"/>
                  </a:lnTo>
                  <a:lnTo>
                    <a:pt x="689" y="721"/>
                  </a:lnTo>
                  <a:lnTo>
                    <a:pt x="682" y="695"/>
                  </a:lnTo>
                  <a:close/>
                  <a:moveTo>
                    <a:pt x="733" y="676"/>
                  </a:moveTo>
                  <a:lnTo>
                    <a:pt x="759" y="665"/>
                  </a:lnTo>
                  <a:lnTo>
                    <a:pt x="770" y="691"/>
                  </a:lnTo>
                  <a:lnTo>
                    <a:pt x="744" y="701"/>
                  </a:lnTo>
                  <a:lnTo>
                    <a:pt x="733" y="676"/>
                  </a:lnTo>
                  <a:close/>
                  <a:moveTo>
                    <a:pt x="786" y="654"/>
                  </a:moveTo>
                  <a:lnTo>
                    <a:pt x="812" y="644"/>
                  </a:lnTo>
                  <a:lnTo>
                    <a:pt x="823" y="669"/>
                  </a:lnTo>
                  <a:lnTo>
                    <a:pt x="797" y="680"/>
                  </a:lnTo>
                  <a:lnTo>
                    <a:pt x="786" y="654"/>
                  </a:lnTo>
                  <a:close/>
                  <a:moveTo>
                    <a:pt x="840" y="633"/>
                  </a:moveTo>
                  <a:lnTo>
                    <a:pt x="865" y="622"/>
                  </a:lnTo>
                  <a:lnTo>
                    <a:pt x="876" y="648"/>
                  </a:lnTo>
                  <a:lnTo>
                    <a:pt x="850" y="659"/>
                  </a:lnTo>
                  <a:lnTo>
                    <a:pt x="840" y="633"/>
                  </a:lnTo>
                  <a:close/>
                  <a:moveTo>
                    <a:pt x="893" y="612"/>
                  </a:moveTo>
                  <a:lnTo>
                    <a:pt x="919" y="601"/>
                  </a:lnTo>
                  <a:lnTo>
                    <a:pt x="929" y="627"/>
                  </a:lnTo>
                  <a:lnTo>
                    <a:pt x="902" y="637"/>
                  </a:lnTo>
                  <a:lnTo>
                    <a:pt x="893" y="612"/>
                  </a:lnTo>
                  <a:close/>
                  <a:moveTo>
                    <a:pt x="944" y="590"/>
                  </a:moveTo>
                  <a:lnTo>
                    <a:pt x="972" y="580"/>
                  </a:lnTo>
                  <a:lnTo>
                    <a:pt x="982" y="606"/>
                  </a:lnTo>
                  <a:lnTo>
                    <a:pt x="955" y="616"/>
                  </a:lnTo>
                  <a:lnTo>
                    <a:pt x="944" y="590"/>
                  </a:lnTo>
                  <a:close/>
                  <a:moveTo>
                    <a:pt x="998" y="569"/>
                  </a:moveTo>
                  <a:lnTo>
                    <a:pt x="1025" y="558"/>
                  </a:lnTo>
                  <a:lnTo>
                    <a:pt x="1035" y="584"/>
                  </a:lnTo>
                  <a:lnTo>
                    <a:pt x="1008" y="595"/>
                  </a:lnTo>
                  <a:lnTo>
                    <a:pt x="998" y="569"/>
                  </a:lnTo>
                  <a:close/>
                  <a:moveTo>
                    <a:pt x="1051" y="548"/>
                  </a:moveTo>
                  <a:lnTo>
                    <a:pt x="1076" y="537"/>
                  </a:lnTo>
                  <a:lnTo>
                    <a:pt x="1087" y="564"/>
                  </a:lnTo>
                  <a:lnTo>
                    <a:pt x="1061" y="575"/>
                  </a:lnTo>
                  <a:lnTo>
                    <a:pt x="1051" y="548"/>
                  </a:lnTo>
                  <a:close/>
                  <a:moveTo>
                    <a:pt x="1104" y="526"/>
                  </a:moveTo>
                  <a:lnTo>
                    <a:pt x="1127" y="517"/>
                  </a:lnTo>
                  <a:lnTo>
                    <a:pt x="1117" y="531"/>
                  </a:lnTo>
                  <a:lnTo>
                    <a:pt x="1117" y="526"/>
                  </a:lnTo>
                  <a:lnTo>
                    <a:pt x="1146" y="526"/>
                  </a:lnTo>
                  <a:lnTo>
                    <a:pt x="1146" y="531"/>
                  </a:lnTo>
                  <a:lnTo>
                    <a:pt x="1145" y="535"/>
                  </a:lnTo>
                  <a:lnTo>
                    <a:pt x="1143" y="539"/>
                  </a:lnTo>
                  <a:lnTo>
                    <a:pt x="1140" y="542"/>
                  </a:lnTo>
                  <a:lnTo>
                    <a:pt x="1137" y="545"/>
                  </a:lnTo>
                  <a:lnTo>
                    <a:pt x="1114" y="554"/>
                  </a:lnTo>
                  <a:lnTo>
                    <a:pt x="1104" y="526"/>
                  </a:lnTo>
                  <a:close/>
                  <a:moveTo>
                    <a:pt x="1117" y="499"/>
                  </a:moveTo>
                  <a:lnTo>
                    <a:pt x="1117" y="488"/>
                  </a:lnTo>
                  <a:lnTo>
                    <a:pt x="1146" y="488"/>
                  </a:lnTo>
                  <a:lnTo>
                    <a:pt x="1146" y="499"/>
                  </a:lnTo>
                  <a:lnTo>
                    <a:pt x="1117" y="499"/>
                  </a:lnTo>
                  <a:close/>
                </a:path>
              </a:pathLst>
            </a:custGeom>
            <a:solidFill>
              <a:srgbClr val="FF0000"/>
            </a:solidFill>
            <a:ln w="3175">
              <a:solidFill>
                <a:srgbClr val="FF0000"/>
              </a:solidFill>
              <a:round/>
              <a:headEnd/>
              <a:tailEnd/>
            </a:ln>
          </p:spPr>
          <p:txBody>
            <a:bodyPr/>
            <a:lstStyle/>
            <a:p>
              <a:endParaRPr lang="en-US" dirty="0"/>
            </a:p>
          </p:txBody>
        </p:sp>
        <p:sp>
          <p:nvSpPr>
            <p:cNvPr id="22" name="Freeform 40"/>
            <p:cNvSpPr>
              <a:spLocks noEditPoints="1"/>
            </p:cNvSpPr>
            <p:nvPr/>
          </p:nvSpPr>
          <p:spPr bwMode="auto">
            <a:xfrm>
              <a:off x="4027" y="2609"/>
              <a:ext cx="132" cy="221"/>
            </a:xfrm>
            <a:custGeom>
              <a:avLst/>
              <a:gdLst>
                <a:gd name="T0" fmla="*/ 112 w 132"/>
                <a:gd name="T1" fmla="*/ 11 h 221"/>
                <a:gd name="T2" fmla="*/ 74 w 132"/>
                <a:gd name="T3" fmla="*/ 107 h 221"/>
                <a:gd name="T4" fmla="*/ 48 w 132"/>
                <a:gd name="T5" fmla="*/ 96 h 221"/>
                <a:gd name="T6" fmla="*/ 86 w 132"/>
                <a:gd name="T7" fmla="*/ 0 h 221"/>
                <a:gd name="T8" fmla="*/ 112 w 132"/>
                <a:gd name="T9" fmla="*/ 11 h 221"/>
                <a:gd name="T10" fmla="*/ 132 w 132"/>
                <a:gd name="T11" fmla="*/ 114 h 221"/>
                <a:gd name="T12" fmla="*/ 14 w 132"/>
                <a:gd name="T13" fmla="*/ 221 h 221"/>
                <a:gd name="T14" fmla="*/ 0 w 132"/>
                <a:gd name="T15" fmla="*/ 61 h 221"/>
                <a:gd name="T16" fmla="*/ 132 w 132"/>
                <a:gd name="T17" fmla="*/ 114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221"/>
                <a:gd name="T29" fmla="*/ 132 w 13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221">
                  <a:moveTo>
                    <a:pt x="112" y="11"/>
                  </a:moveTo>
                  <a:lnTo>
                    <a:pt x="74" y="107"/>
                  </a:lnTo>
                  <a:lnTo>
                    <a:pt x="48" y="96"/>
                  </a:lnTo>
                  <a:lnTo>
                    <a:pt x="86" y="0"/>
                  </a:lnTo>
                  <a:lnTo>
                    <a:pt x="112" y="11"/>
                  </a:lnTo>
                  <a:close/>
                  <a:moveTo>
                    <a:pt x="132" y="114"/>
                  </a:moveTo>
                  <a:lnTo>
                    <a:pt x="14" y="221"/>
                  </a:lnTo>
                  <a:lnTo>
                    <a:pt x="0" y="61"/>
                  </a:lnTo>
                  <a:lnTo>
                    <a:pt x="132" y="114"/>
                  </a:lnTo>
                  <a:close/>
                </a:path>
              </a:pathLst>
            </a:custGeom>
            <a:solidFill>
              <a:srgbClr val="FFFF00"/>
            </a:solidFill>
            <a:ln w="3175">
              <a:solidFill>
                <a:srgbClr val="FFFF00"/>
              </a:solidFill>
              <a:round/>
              <a:headEnd/>
              <a:tailEnd/>
            </a:ln>
          </p:spPr>
          <p:txBody>
            <a:bodyPr/>
            <a:lstStyle/>
            <a:p>
              <a:endParaRPr lang="en-US" dirty="0"/>
            </a:p>
          </p:txBody>
        </p:sp>
        <p:sp>
          <p:nvSpPr>
            <p:cNvPr id="23" name="Freeform 41"/>
            <p:cNvSpPr>
              <a:spLocks noEditPoints="1"/>
            </p:cNvSpPr>
            <p:nvPr/>
          </p:nvSpPr>
          <p:spPr bwMode="auto">
            <a:xfrm>
              <a:off x="4054" y="1054"/>
              <a:ext cx="132" cy="219"/>
            </a:xfrm>
            <a:custGeom>
              <a:avLst/>
              <a:gdLst>
                <a:gd name="T0" fmla="*/ 113 w 132"/>
                <a:gd name="T1" fmla="*/ 10 h 219"/>
                <a:gd name="T2" fmla="*/ 75 w 132"/>
                <a:gd name="T3" fmla="*/ 105 h 219"/>
                <a:gd name="T4" fmla="*/ 49 w 132"/>
                <a:gd name="T5" fmla="*/ 94 h 219"/>
                <a:gd name="T6" fmla="*/ 87 w 132"/>
                <a:gd name="T7" fmla="*/ 0 h 219"/>
                <a:gd name="T8" fmla="*/ 113 w 132"/>
                <a:gd name="T9" fmla="*/ 10 h 219"/>
                <a:gd name="T10" fmla="*/ 132 w 132"/>
                <a:gd name="T11" fmla="*/ 114 h 219"/>
                <a:gd name="T12" fmla="*/ 14 w 132"/>
                <a:gd name="T13" fmla="*/ 219 h 219"/>
                <a:gd name="T14" fmla="*/ 0 w 132"/>
                <a:gd name="T15" fmla="*/ 60 h 219"/>
                <a:gd name="T16" fmla="*/ 132 w 132"/>
                <a:gd name="T17" fmla="*/ 114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219"/>
                <a:gd name="T29" fmla="*/ 132 w 132"/>
                <a:gd name="T30" fmla="*/ 219 h 2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219">
                  <a:moveTo>
                    <a:pt x="113" y="10"/>
                  </a:moveTo>
                  <a:lnTo>
                    <a:pt x="75" y="105"/>
                  </a:lnTo>
                  <a:lnTo>
                    <a:pt x="49" y="94"/>
                  </a:lnTo>
                  <a:lnTo>
                    <a:pt x="87" y="0"/>
                  </a:lnTo>
                  <a:lnTo>
                    <a:pt x="113" y="10"/>
                  </a:lnTo>
                  <a:close/>
                  <a:moveTo>
                    <a:pt x="132" y="114"/>
                  </a:moveTo>
                  <a:lnTo>
                    <a:pt x="14" y="219"/>
                  </a:lnTo>
                  <a:lnTo>
                    <a:pt x="0" y="60"/>
                  </a:lnTo>
                  <a:lnTo>
                    <a:pt x="132" y="114"/>
                  </a:lnTo>
                  <a:close/>
                </a:path>
              </a:pathLst>
            </a:custGeom>
            <a:solidFill>
              <a:srgbClr val="FFFF00"/>
            </a:solidFill>
            <a:ln w="3175">
              <a:solidFill>
                <a:srgbClr val="FFFF00"/>
              </a:solidFill>
              <a:round/>
              <a:headEnd/>
              <a:tailEnd/>
            </a:ln>
          </p:spPr>
          <p:txBody>
            <a:bodyPr/>
            <a:lstStyle/>
            <a:p>
              <a:endParaRPr lang="en-US" dirty="0"/>
            </a:p>
          </p:txBody>
        </p:sp>
        <p:sp>
          <p:nvSpPr>
            <p:cNvPr id="24" name="Rectangle 42"/>
            <p:cNvSpPr>
              <a:spLocks noChangeArrowheads="1"/>
            </p:cNvSpPr>
            <p:nvPr/>
          </p:nvSpPr>
          <p:spPr bwMode="auto">
            <a:xfrm>
              <a:off x="895" y="3974"/>
              <a:ext cx="4016" cy="284"/>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pt-BR" sz="1600">
                  <a:latin typeface="+mj-lt"/>
                </a:rPr>
                <a:t>Landsat false color composite (R5, G4, B3)</a:t>
              </a:r>
              <a:endParaRPr lang="en-US" sz="1600" dirty="0">
                <a:latin typeface="+mj-lt"/>
              </a:endParaRPr>
            </a:p>
          </p:txBody>
        </p:sp>
      </p:grpSp>
    </p:spTree>
    <p:extLst>
      <p:ext uri="{BB962C8B-B14F-4D97-AF65-F5344CB8AC3E}">
        <p14:creationId xmlns:p14="http://schemas.microsoft.com/office/powerpoint/2010/main" val="1465299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en-US" dirty="0"/>
              <a:t>Spectral mixture analysis (SMA)</a:t>
            </a:r>
          </a:p>
        </p:txBody>
      </p:sp>
      <p:sp>
        <p:nvSpPr>
          <p:cNvPr id="3" name="Text Placeholder 2"/>
          <p:cNvSpPr>
            <a:spLocks noGrp="1"/>
          </p:cNvSpPr>
          <p:nvPr>
            <p:ph type="body" sz="quarter" idx="10"/>
          </p:nvPr>
        </p:nvSpPr>
        <p:spPr>
          <a:xfrm>
            <a:off x="4486593" y="1582048"/>
            <a:ext cx="4364508" cy="3866252"/>
          </a:xfrm>
        </p:spPr>
        <p:txBody>
          <a:bodyPr/>
          <a:lstStyle/>
          <a:p>
            <a:r>
              <a:rPr lang="en-US" sz="2000" dirty="0"/>
              <a:t>The most common spectrally pure materials (i.e., endmembers) found in degraded forests are:</a:t>
            </a:r>
          </a:p>
          <a:p>
            <a:pPr lvl="1">
              <a:lnSpc>
                <a:spcPct val="80000"/>
              </a:lnSpc>
            </a:pPr>
            <a:r>
              <a:rPr lang="en-US" sz="1800" dirty="0"/>
              <a:t>Green vegetation</a:t>
            </a:r>
          </a:p>
          <a:p>
            <a:pPr lvl="1">
              <a:lnSpc>
                <a:spcPct val="80000"/>
              </a:lnSpc>
            </a:pPr>
            <a:r>
              <a:rPr lang="en-US" sz="1800" dirty="0"/>
              <a:t>Soil</a:t>
            </a:r>
          </a:p>
          <a:p>
            <a:pPr lvl="1">
              <a:lnSpc>
                <a:spcPct val="80000"/>
              </a:lnSpc>
            </a:pPr>
            <a:r>
              <a:rPr lang="en-US" sz="1800" dirty="0"/>
              <a:t>Nonphotosynthetic vegetation (NPV)</a:t>
            </a:r>
          </a:p>
          <a:p>
            <a:pPr lvl="1">
              <a:lnSpc>
                <a:spcPct val="80000"/>
              </a:lnSpc>
            </a:pPr>
            <a:r>
              <a:rPr lang="en-US" sz="1800" dirty="0"/>
              <a:t>Shade</a:t>
            </a:r>
          </a:p>
          <a:p>
            <a:pPr>
              <a:lnSpc>
                <a:spcPct val="100000"/>
              </a:lnSpc>
            </a:pPr>
            <a:r>
              <a:rPr lang="en-US" sz="2000" dirty="0"/>
              <a:t>Mixed pixels predominate in degraded forests.</a:t>
            </a:r>
          </a:p>
        </p:txBody>
      </p:sp>
      <p:grpSp>
        <p:nvGrpSpPr>
          <p:cNvPr id="4" name="Group 1"/>
          <p:cNvGrpSpPr>
            <a:grpSpLocks/>
          </p:cNvGrpSpPr>
          <p:nvPr/>
        </p:nvGrpSpPr>
        <p:grpSpPr bwMode="auto">
          <a:xfrm>
            <a:off x="448279" y="1582602"/>
            <a:ext cx="3748087" cy="3736975"/>
            <a:chOff x="667769" y="2225480"/>
            <a:chExt cx="3748088" cy="3736975"/>
          </a:xfrm>
        </p:grpSpPr>
        <p:pic>
          <p:nvPicPr>
            <p:cNvPr id="5" name="Picture 4"/>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l="18149"/>
            <a:stretch>
              <a:fillRect/>
            </a:stretch>
          </p:blipFill>
          <p:spPr bwMode="auto">
            <a:xfrm>
              <a:off x="667769" y="2225480"/>
              <a:ext cx="3748088" cy="373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 name="Rectangle 5"/>
            <p:cNvSpPr>
              <a:spLocks noChangeAspect="1" noChangeArrowheads="1"/>
            </p:cNvSpPr>
            <p:nvPr/>
          </p:nvSpPr>
          <p:spPr bwMode="auto">
            <a:xfrm>
              <a:off x="1450975" y="3648075"/>
              <a:ext cx="10991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bg1"/>
                  </a:solidFill>
                </a:rPr>
                <a:t>Vegetation</a:t>
              </a:r>
              <a:endParaRPr lang="pt-BR" sz="1600" b="1">
                <a:solidFill>
                  <a:schemeClr val="bg1"/>
                </a:solidFill>
              </a:endParaRPr>
            </a:p>
          </p:txBody>
        </p:sp>
        <p:sp>
          <p:nvSpPr>
            <p:cNvPr id="7" name="Line 6"/>
            <p:cNvSpPr>
              <a:spLocks noChangeAspect="1" noChangeShapeType="1"/>
            </p:cNvSpPr>
            <p:nvPr/>
          </p:nvSpPr>
          <p:spPr bwMode="auto">
            <a:xfrm>
              <a:off x="2066925" y="3998913"/>
              <a:ext cx="704850" cy="5286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8" name="Rectangle 7"/>
            <p:cNvSpPr>
              <a:spLocks noChangeAspect="1" noChangeArrowheads="1"/>
            </p:cNvSpPr>
            <p:nvPr/>
          </p:nvSpPr>
          <p:spPr bwMode="auto">
            <a:xfrm>
              <a:off x="1187450" y="5199063"/>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bg1"/>
                  </a:solidFill>
                </a:rPr>
                <a:t>Soil</a:t>
              </a:r>
              <a:endParaRPr lang="pt-BR" sz="1600" b="1">
                <a:solidFill>
                  <a:schemeClr val="bg1"/>
                </a:solidFill>
              </a:endParaRPr>
            </a:p>
          </p:txBody>
        </p:sp>
        <p:sp>
          <p:nvSpPr>
            <p:cNvPr id="9" name="Line 8"/>
            <p:cNvSpPr>
              <a:spLocks noChangeAspect="1" noChangeShapeType="1"/>
            </p:cNvSpPr>
            <p:nvPr/>
          </p:nvSpPr>
          <p:spPr bwMode="auto">
            <a:xfrm flipV="1">
              <a:off x="1890712" y="4792663"/>
              <a:ext cx="881063" cy="4397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10" name="Rectangle 9"/>
            <p:cNvSpPr>
              <a:spLocks noChangeAspect="1" noChangeArrowheads="1"/>
            </p:cNvSpPr>
            <p:nvPr/>
          </p:nvSpPr>
          <p:spPr bwMode="auto">
            <a:xfrm>
              <a:off x="3563937" y="3360738"/>
              <a:ext cx="7072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bg1"/>
                  </a:solidFill>
                </a:rPr>
                <a:t>Shade</a:t>
              </a:r>
              <a:endParaRPr lang="pt-BR" sz="1600" b="1">
                <a:solidFill>
                  <a:schemeClr val="bg1"/>
                </a:solidFill>
              </a:endParaRPr>
            </a:p>
          </p:txBody>
        </p:sp>
        <p:sp>
          <p:nvSpPr>
            <p:cNvPr id="11" name="Rectangle 10"/>
            <p:cNvSpPr>
              <a:spLocks noChangeAspect="1" noChangeArrowheads="1"/>
            </p:cNvSpPr>
            <p:nvPr/>
          </p:nvSpPr>
          <p:spPr bwMode="auto">
            <a:xfrm>
              <a:off x="3476625" y="5408613"/>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bg1"/>
                  </a:solidFill>
                </a:rPr>
                <a:t>NPV</a:t>
              </a:r>
              <a:endParaRPr lang="pt-BR" sz="1600" b="1">
                <a:solidFill>
                  <a:schemeClr val="bg1"/>
                </a:solidFill>
              </a:endParaRPr>
            </a:p>
          </p:txBody>
        </p:sp>
        <p:sp>
          <p:nvSpPr>
            <p:cNvPr id="12" name="Line 11"/>
            <p:cNvSpPr>
              <a:spLocks noChangeAspect="1" noChangeShapeType="1"/>
            </p:cNvSpPr>
            <p:nvPr/>
          </p:nvSpPr>
          <p:spPr bwMode="auto">
            <a:xfrm flipH="1">
              <a:off x="2947987" y="3648075"/>
              <a:ext cx="704850" cy="87947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13" name="Line 12"/>
            <p:cNvSpPr>
              <a:spLocks noChangeAspect="1" noChangeShapeType="1"/>
            </p:cNvSpPr>
            <p:nvPr/>
          </p:nvSpPr>
          <p:spPr bwMode="auto">
            <a:xfrm flipH="1" flipV="1">
              <a:off x="2947987" y="4792663"/>
              <a:ext cx="528638" cy="5286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14" name="Rectangle 13"/>
            <p:cNvSpPr>
              <a:spLocks noChangeAspect="1" noChangeArrowheads="1"/>
            </p:cNvSpPr>
            <p:nvPr/>
          </p:nvSpPr>
          <p:spPr bwMode="auto">
            <a:xfrm>
              <a:off x="1910371" y="2895600"/>
              <a:ext cx="18704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dirty="0">
                  <a:solidFill>
                    <a:srgbClr val="FFFF66"/>
                  </a:solidFill>
                </a:rPr>
                <a:t>Landsat Mixed Pixel</a:t>
              </a:r>
            </a:p>
            <a:p>
              <a:pPr algn="ctr"/>
              <a:r>
                <a:rPr lang="en-US" sz="1600" b="1" dirty="0">
                  <a:solidFill>
                    <a:srgbClr val="FFFF66"/>
                  </a:solidFill>
                </a:rPr>
                <a:t>(30 m x 30 m)</a:t>
              </a:r>
              <a:endParaRPr lang="pt-BR" sz="1600" b="1" dirty="0">
                <a:solidFill>
                  <a:srgbClr val="FFFF66"/>
                </a:solidFill>
              </a:endParaRPr>
            </a:p>
          </p:txBody>
        </p:sp>
        <p:sp>
          <p:nvSpPr>
            <p:cNvPr id="15" name="Line 14"/>
            <p:cNvSpPr>
              <a:spLocks noChangeAspect="1" noChangeShapeType="1"/>
            </p:cNvSpPr>
            <p:nvPr/>
          </p:nvSpPr>
          <p:spPr bwMode="auto">
            <a:xfrm>
              <a:off x="2862262" y="3471863"/>
              <a:ext cx="0" cy="91281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16" name="Text Box 15"/>
            <p:cNvSpPr txBox="1">
              <a:spLocks noChangeArrowheads="1"/>
            </p:cNvSpPr>
            <p:nvPr/>
          </p:nvSpPr>
          <p:spPr bwMode="auto">
            <a:xfrm>
              <a:off x="682774" y="2240042"/>
              <a:ext cx="24876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600" b="1" err="1">
                  <a:solidFill>
                    <a:schemeClr val="bg1"/>
                  </a:solidFill>
                </a:rPr>
                <a:t>Subset</a:t>
              </a:r>
              <a:r>
                <a:rPr lang="pt-BR" sz="1600" b="1">
                  <a:solidFill>
                    <a:schemeClr val="bg1"/>
                  </a:solidFill>
                </a:rPr>
                <a:t> </a:t>
              </a:r>
              <a:r>
                <a:rPr lang="pt-BR" sz="1600" b="1" err="1">
                  <a:solidFill>
                    <a:schemeClr val="bg1"/>
                  </a:solidFill>
                </a:rPr>
                <a:t>of</a:t>
              </a:r>
              <a:r>
                <a:rPr lang="pt-BR" sz="1600" b="1">
                  <a:solidFill>
                    <a:schemeClr val="bg1"/>
                  </a:solidFill>
                </a:rPr>
                <a:t> </a:t>
              </a:r>
              <a:r>
                <a:rPr lang="pt-BR" sz="1600" b="1" err="1">
                  <a:solidFill>
                    <a:schemeClr val="bg1"/>
                  </a:solidFill>
                </a:rPr>
                <a:t>Ikonos</a:t>
              </a:r>
              <a:r>
                <a:rPr lang="pt-BR" sz="1600" b="1">
                  <a:solidFill>
                    <a:schemeClr val="bg1"/>
                  </a:solidFill>
                </a:rPr>
                <a:t> </a:t>
              </a:r>
              <a:r>
                <a:rPr lang="pt-BR" sz="1600" b="1" err="1">
                  <a:solidFill>
                    <a:schemeClr val="bg1"/>
                  </a:solidFill>
                </a:rPr>
                <a:t>Image</a:t>
              </a:r>
              <a:r>
                <a:rPr lang="pt-BR" sz="1600" b="1">
                  <a:solidFill>
                    <a:schemeClr val="bg1"/>
                  </a:solidFill>
                </a:rPr>
                <a:t> </a:t>
              </a:r>
              <a:endParaRPr lang="en-US" sz="1600" b="1" dirty="0">
                <a:solidFill>
                  <a:schemeClr val="bg1"/>
                </a:solidFill>
              </a:endParaRPr>
            </a:p>
          </p:txBody>
        </p:sp>
      </p:grpSp>
    </p:spTree>
    <p:extLst>
      <p:ext uri="{BB962C8B-B14F-4D97-AF65-F5344CB8AC3E}">
        <p14:creationId xmlns:p14="http://schemas.microsoft.com/office/powerpoint/2010/main" val="1637645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9"/>
          <p:cNvSpPr>
            <a:spLocks noGrp="1" noRot="1" noChangeArrowheads="1"/>
          </p:cNvSpPr>
          <p:nvPr>
            <p:ph type="title"/>
          </p:nvPr>
        </p:nvSpPr>
        <p:spPr>
          <a:xfrm>
            <a:off x="491642" y="230188"/>
            <a:ext cx="8442796" cy="840125"/>
          </a:xfrm>
        </p:spPr>
        <p:txBody>
          <a:bodyPr/>
          <a:lstStyle/>
          <a:p>
            <a:r>
              <a:rPr lang="en-US" dirty="0">
                <a:latin typeface="+mj-lt"/>
              </a:rPr>
              <a:t>Landsat mixed pixel</a:t>
            </a:r>
          </a:p>
        </p:txBody>
      </p:sp>
      <p:sp>
        <p:nvSpPr>
          <p:cNvPr id="2" name="Text Placeholder 1"/>
          <p:cNvSpPr>
            <a:spLocks noGrp="1"/>
          </p:cNvSpPr>
          <p:nvPr>
            <p:ph type="body" sz="quarter" idx="10"/>
          </p:nvPr>
        </p:nvSpPr>
        <p:spPr>
          <a:xfrm>
            <a:off x="514350" y="1533525"/>
            <a:ext cx="3875398" cy="4205322"/>
          </a:xfrm>
        </p:spPr>
        <p:txBody>
          <a:bodyPr/>
          <a:lstStyle/>
          <a:p>
            <a:r>
              <a:rPr lang="en-US" sz="2000" dirty="0"/>
              <a:t>SMA has been proposed to overcome the mixed pixel problem found in degraded forests.</a:t>
            </a:r>
          </a:p>
          <a:p>
            <a:pPr>
              <a:lnSpc>
                <a:spcPct val="100000"/>
              </a:lnSpc>
            </a:pPr>
            <a:r>
              <a:rPr lang="en-US" sz="2000" dirty="0"/>
              <a:t>Mixed pixels can be decomposed into fractions of endmembers.</a:t>
            </a:r>
          </a:p>
          <a:p>
            <a:pPr>
              <a:lnSpc>
                <a:spcPct val="100000"/>
              </a:lnSpc>
            </a:pPr>
            <a:r>
              <a:rPr lang="en-US" sz="2000" dirty="0"/>
              <a:t>The mixed pixel reflectance is the sum of the reflectance of the endmembers’ components found in the pixel.</a:t>
            </a:r>
          </a:p>
        </p:txBody>
      </p:sp>
      <p:pic>
        <p:nvPicPr>
          <p:cNvPr id="100356"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4724400" y="3440709"/>
            <a:ext cx="4436191" cy="266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hidden">
          <a:xfrm>
            <a:off x="4771434" y="1148369"/>
            <a:ext cx="4436191" cy="265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4"/>
          <p:cNvSpPr txBox="1">
            <a:spLocks noChangeArrowheads="1"/>
          </p:cNvSpPr>
          <p:nvPr/>
        </p:nvSpPr>
        <p:spPr bwMode="hidden">
          <a:xfrm>
            <a:off x="5681933" y="1004972"/>
            <a:ext cx="1985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Image Endmembers</a:t>
            </a:r>
          </a:p>
        </p:txBody>
      </p:sp>
    </p:spTree>
    <p:extLst>
      <p:ext uri="{BB962C8B-B14F-4D97-AF65-F5344CB8AC3E}">
        <p14:creationId xmlns:p14="http://schemas.microsoft.com/office/powerpoint/2010/main" val="3421830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4985497" y="1294272"/>
            <a:ext cx="3996577" cy="41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SzPct val="140000"/>
              <a:buFont typeface="Wingdings" panose="05000000000000000000" pitchFamily="2" charset="2"/>
              <a:buChar char="§"/>
            </a:pPr>
            <a:r>
              <a:rPr lang="pt-BR" dirty="0">
                <a:solidFill>
                  <a:schemeClr val="bg2"/>
                </a:solidFill>
                <a:latin typeface="+mj-lt"/>
              </a:rPr>
              <a:t>Shade:</a:t>
            </a:r>
          </a:p>
          <a:p>
            <a:pPr marL="742950" lvl="1" indent="-285750">
              <a:spcBef>
                <a:spcPct val="20000"/>
              </a:spcBef>
              <a:buSzPct val="140000"/>
              <a:buFont typeface="Arial" panose="020B0604020202020204" pitchFamily="34" charset="0"/>
              <a:buChar char="•"/>
            </a:pPr>
            <a:r>
              <a:rPr lang="pt-BR" sz="1600" dirty="0">
                <a:solidFill>
                  <a:schemeClr val="bg2"/>
                </a:solidFill>
                <a:latin typeface="+mj-lt"/>
              </a:rPr>
              <a:t>Topography and forest canopy roughness and large clearings</a:t>
            </a:r>
            <a:endParaRPr lang="pt-BR" sz="1600" b="1" dirty="0">
              <a:solidFill>
                <a:schemeClr val="bg2"/>
              </a:solidFill>
              <a:latin typeface="+mj-lt"/>
            </a:endParaRPr>
          </a:p>
          <a:p>
            <a:pPr marL="342900" indent="-342900">
              <a:spcBef>
                <a:spcPct val="20000"/>
              </a:spcBef>
              <a:buSzPct val="140000"/>
              <a:buFont typeface="Wingdings" panose="05000000000000000000" pitchFamily="2" charset="2"/>
              <a:buChar char="§"/>
            </a:pPr>
            <a:r>
              <a:rPr lang="pt-BR" dirty="0">
                <a:solidFill>
                  <a:schemeClr val="bg2"/>
                </a:solidFill>
                <a:latin typeface="+mj-lt"/>
              </a:rPr>
              <a:t>Green vegetation:</a:t>
            </a:r>
          </a:p>
          <a:p>
            <a:pPr marL="742950" lvl="1" indent="-285750">
              <a:spcBef>
                <a:spcPct val="20000"/>
              </a:spcBef>
              <a:buSzPct val="140000"/>
              <a:buFont typeface="Arial" panose="020B0604020202020204" pitchFamily="34" charset="0"/>
              <a:buChar char="•"/>
            </a:pPr>
            <a:r>
              <a:rPr lang="pt-BR" sz="1600" dirty="0">
                <a:solidFill>
                  <a:schemeClr val="bg2"/>
                </a:solidFill>
                <a:latin typeface="+mj-lt"/>
              </a:rPr>
              <a:t>Canopy gaps, forest regeneration and clearings</a:t>
            </a:r>
          </a:p>
          <a:p>
            <a:pPr marL="342900" indent="-342900">
              <a:spcBef>
                <a:spcPct val="20000"/>
              </a:spcBef>
              <a:buSzPct val="140000"/>
              <a:buFont typeface="Wingdings" panose="05000000000000000000" pitchFamily="2" charset="2"/>
              <a:buChar char="§"/>
            </a:pPr>
            <a:r>
              <a:rPr lang="pt-BR" dirty="0">
                <a:solidFill>
                  <a:schemeClr val="bg2"/>
                </a:solidFill>
                <a:latin typeface="+mj-lt"/>
              </a:rPr>
              <a:t>NPV:</a:t>
            </a:r>
          </a:p>
          <a:p>
            <a:pPr marL="742950" lvl="1" indent="-285750">
              <a:spcBef>
                <a:spcPct val="20000"/>
              </a:spcBef>
              <a:buSzPct val="140000"/>
              <a:buFont typeface="Arial" panose="020B0604020202020204" pitchFamily="34" charset="0"/>
              <a:buChar char="•"/>
            </a:pPr>
            <a:r>
              <a:rPr lang="pt-BR" sz="1600" dirty="0">
                <a:solidFill>
                  <a:schemeClr val="bg2"/>
                </a:solidFill>
                <a:latin typeface="+mj-lt"/>
              </a:rPr>
              <a:t>Canopy damage and burning scars</a:t>
            </a:r>
          </a:p>
          <a:p>
            <a:pPr marL="342900" indent="-342900">
              <a:spcBef>
                <a:spcPct val="20000"/>
              </a:spcBef>
              <a:buSzPct val="140000"/>
              <a:buFont typeface="Wingdings" panose="05000000000000000000" pitchFamily="2" charset="2"/>
              <a:buChar char="§"/>
            </a:pPr>
            <a:r>
              <a:rPr lang="pt-BR" dirty="0">
                <a:solidFill>
                  <a:schemeClr val="bg2"/>
                </a:solidFill>
                <a:latin typeface="+mj-lt"/>
              </a:rPr>
              <a:t>Soil:</a:t>
            </a:r>
          </a:p>
          <a:p>
            <a:pPr marL="742950" lvl="1" indent="-285750">
              <a:spcBef>
                <a:spcPct val="20000"/>
              </a:spcBef>
              <a:buSzPct val="140000"/>
              <a:buFont typeface="Arial" panose="020B0604020202020204" pitchFamily="34" charset="0"/>
              <a:buChar char="•"/>
            </a:pPr>
            <a:r>
              <a:rPr lang="pt-BR" sz="1600" dirty="0">
                <a:solidFill>
                  <a:schemeClr val="bg2"/>
                </a:solidFill>
                <a:latin typeface="+mj-lt"/>
              </a:rPr>
              <a:t>Logging infrastructure (roads and log landings)</a:t>
            </a: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5685" t="3769" r="8633" b="3612"/>
          <a:stretch>
            <a:fillRect/>
          </a:stretch>
        </p:blipFill>
        <p:spPr bwMode="auto">
          <a:xfrm>
            <a:off x="709301" y="1195225"/>
            <a:ext cx="4033205" cy="471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5"/>
          <p:cNvSpPr>
            <a:spLocks noChangeArrowheads="1"/>
          </p:cNvSpPr>
          <p:nvPr/>
        </p:nvSpPr>
        <p:spPr bwMode="auto">
          <a:xfrm>
            <a:off x="5450305" y="5580533"/>
            <a:ext cx="3519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pt-BR" sz="1400" dirty="0">
                <a:latin typeface="+mj-lt"/>
              </a:rPr>
              <a:t>Source: Souza Jr. et al. 2003</a:t>
            </a:r>
            <a:endParaRPr lang="en-US" sz="1400" dirty="0">
              <a:latin typeface="+mj-lt"/>
            </a:endParaRPr>
          </a:p>
        </p:txBody>
      </p:sp>
      <p:sp>
        <p:nvSpPr>
          <p:cNvPr id="2" name="Title 1"/>
          <p:cNvSpPr>
            <a:spLocks noGrp="1"/>
          </p:cNvSpPr>
          <p:nvPr>
            <p:ph type="title"/>
          </p:nvPr>
        </p:nvSpPr>
        <p:spPr>
          <a:xfrm>
            <a:off x="491642" y="230188"/>
            <a:ext cx="8442796" cy="840125"/>
          </a:xfrm>
        </p:spPr>
        <p:txBody>
          <a:bodyPr/>
          <a:lstStyle/>
          <a:p>
            <a:r>
              <a:rPr lang="en-US" dirty="0"/>
              <a:t>Interpreting endmember fractions</a:t>
            </a:r>
          </a:p>
        </p:txBody>
      </p:sp>
      <p:sp>
        <p:nvSpPr>
          <p:cNvPr id="3" name="Rectangle 2"/>
          <p:cNvSpPr/>
          <p:nvPr/>
        </p:nvSpPr>
        <p:spPr>
          <a:xfrm>
            <a:off x="734939" y="1088403"/>
            <a:ext cx="803305"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solidFill>
                  <a:schemeClr val="accent6"/>
                </a:solidFill>
              </a:rPr>
              <a:t>Shade</a:t>
            </a:r>
          </a:p>
        </p:txBody>
      </p:sp>
      <p:sp>
        <p:nvSpPr>
          <p:cNvPr id="7" name="Rectangle 6"/>
          <p:cNvSpPr/>
          <p:nvPr/>
        </p:nvSpPr>
        <p:spPr>
          <a:xfrm>
            <a:off x="2844326" y="1093444"/>
            <a:ext cx="1813132"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solidFill>
                  <a:schemeClr val="accent6"/>
                </a:solidFill>
              </a:rPr>
              <a:t>Green Vegetation</a:t>
            </a:r>
          </a:p>
        </p:txBody>
      </p:sp>
      <p:sp>
        <p:nvSpPr>
          <p:cNvPr id="8" name="Rectangle 7"/>
          <p:cNvSpPr/>
          <p:nvPr/>
        </p:nvSpPr>
        <p:spPr>
          <a:xfrm>
            <a:off x="726393" y="3267711"/>
            <a:ext cx="606751"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solidFill>
                  <a:schemeClr val="accent6"/>
                </a:solidFill>
              </a:rPr>
              <a:t>NPV</a:t>
            </a:r>
          </a:p>
        </p:txBody>
      </p:sp>
      <p:sp>
        <p:nvSpPr>
          <p:cNvPr id="9" name="Rectangle 8"/>
          <p:cNvSpPr/>
          <p:nvPr/>
        </p:nvSpPr>
        <p:spPr>
          <a:xfrm>
            <a:off x="2844326" y="3269503"/>
            <a:ext cx="606751"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solidFill>
                  <a:schemeClr val="accent6"/>
                </a:solidFill>
              </a:rPr>
              <a:t>Soil</a:t>
            </a:r>
          </a:p>
        </p:txBody>
      </p:sp>
    </p:spTree>
    <p:extLst>
      <p:ext uri="{BB962C8B-B14F-4D97-AF65-F5344CB8AC3E}">
        <p14:creationId xmlns:p14="http://schemas.microsoft.com/office/powerpoint/2010/main" val="2238389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r>
              <a:rPr lang="x-none" dirty="0"/>
              <a:t>Combining </a:t>
            </a:r>
            <a:r>
              <a:rPr lang="en-US" dirty="0"/>
              <a:t>f</a:t>
            </a:r>
            <a:r>
              <a:rPr lang="x-none" dirty="0"/>
              <a:t>raction </a:t>
            </a:r>
            <a:r>
              <a:rPr lang="en-US" dirty="0" err="1"/>
              <a:t>i</a:t>
            </a:r>
            <a:r>
              <a:rPr lang="x-none" dirty="0"/>
              <a:t>nformation to </a:t>
            </a:r>
            <a:r>
              <a:rPr lang="en-US" dirty="0"/>
              <a:t>e</a:t>
            </a:r>
            <a:r>
              <a:rPr lang="x-none" dirty="0"/>
              <a:t>nhance </a:t>
            </a:r>
            <a:r>
              <a:rPr lang="en-US" dirty="0"/>
              <a:t>f</a:t>
            </a:r>
            <a:r>
              <a:rPr lang="x-none" dirty="0"/>
              <a:t>orest </a:t>
            </a:r>
            <a:r>
              <a:rPr lang="en-US" dirty="0"/>
              <a:t>d</a:t>
            </a:r>
            <a:r>
              <a:rPr lang="x-none" dirty="0"/>
              <a:t>egradation </a:t>
            </a:r>
            <a:r>
              <a:rPr lang="en-US" dirty="0"/>
              <a:t>d</a:t>
            </a:r>
            <a:r>
              <a:rPr lang="x-none" dirty="0"/>
              <a:t>etection</a:t>
            </a:r>
            <a:endParaRPr lang="en-US" dirty="0"/>
          </a:p>
        </p:txBody>
      </p:sp>
      <p:sp>
        <p:nvSpPr>
          <p:cNvPr id="3" name="Text Box 3"/>
          <p:cNvSpPr txBox="1">
            <a:spLocks noChangeArrowheads="1"/>
          </p:cNvSpPr>
          <p:nvPr/>
        </p:nvSpPr>
        <p:spPr bwMode="auto">
          <a:xfrm>
            <a:off x="5281863" y="5760016"/>
            <a:ext cx="38621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400" dirty="0">
                <a:latin typeface="+mj-lt"/>
              </a:rPr>
              <a:t>Source: Souza Jr. 2005</a:t>
            </a:r>
          </a:p>
        </p:txBody>
      </p:sp>
      <p:grpSp>
        <p:nvGrpSpPr>
          <p:cNvPr id="4" name="Group 23"/>
          <p:cNvGrpSpPr>
            <a:grpSpLocks/>
          </p:cNvGrpSpPr>
          <p:nvPr/>
        </p:nvGrpSpPr>
        <p:grpSpPr bwMode="auto">
          <a:xfrm>
            <a:off x="323849" y="1698200"/>
            <a:ext cx="8659460" cy="4278883"/>
            <a:chOff x="478560" y="1698200"/>
            <a:chExt cx="8285257" cy="4278883"/>
          </a:xfrm>
          <a:solidFill>
            <a:srgbClr val="D9D9D9"/>
          </a:solidFill>
        </p:grpSpPr>
        <p:graphicFrame>
          <p:nvGraphicFramePr>
            <p:cNvPr id="7" name="Object 4"/>
            <p:cNvGraphicFramePr>
              <a:graphicFrameLocks noChangeAspect="1"/>
            </p:cNvGraphicFramePr>
            <p:nvPr>
              <p:extLst>
                <p:ext uri="{D42A27DB-BD31-4B8C-83A1-F6EECF244321}">
                  <p14:modId xmlns:p14="http://schemas.microsoft.com/office/powerpoint/2010/main" val="2944714941"/>
                </p:ext>
              </p:extLst>
            </p:nvPr>
          </p:nvGraphicFramePr>
          <p:xfrm>
            <a:off x="822925" y="2458888"/>
            <a:ext cx="3446462" cy="758825"/>
          </p:xfrm>
          <a:graphic>
            <a:graphicData uri="http://schemas.openxmlformats.org/presentationml/2006/ole">
              <mc:AlternateContent xmlns:mc="http://schemas.openxmlformats.org/markup-compatibility/2006">
                <mc:Choice xmlns:v="urn:schemas-microsoft-com:vml" Requires="v">
                  <p:oleObj spid="_x0000_s35067" name="Equation" r:id="rId4" imgW="1943100" imgH="431800" progId="Equation.3">
                    <p:embed/>
                  </p:oleObj>
                </mc:Choice>
                <mc:Fallback>
                  <p:oleObj name="Equation" r:id="rId4" imgW="1943100" imgH="431800" progId="Equation.3">
                    <p:embed/>
                    <p:pic>
                      <p:nvPicPr>
                        <p:cNvPr id="0" name="Picture 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25" y="2458888"/>
                          <a:ext cx="3446462" cy="75882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896603395"/>
                </p:ext>
              </p:extLst>
            </p:nvPr>
          </p:nvGraphicFramePr>
          <p:xfrm>
            <a:off x="864359" y="3238500"/>
            <a:ext cx="2576054" cy="723900"/>
          </p:xfrm>
          <a:graphic>
            <a:graphicData uri="http://schemas.openxmlformats.org/presentationml/2006/ole">
              <mc:AlternateContent xmlns:mc="http://schemas.openxmlformats.org/markup-compatibility/2006">
                <mc:Choice xmlns:v="urn:schemas-microsoft-com:vml" Requires="v">
                  <p:oleObj spid="_x0000_s35068" name="Equation" r:id="rId6" imgW="1371600" imgH="393480" progId="Equation.3">
                    <p:embed/>
                  </p:oleObj>
                </mc:Choice>
                <mc:Fallback>
                  <p:oleObj name="Equation" r:id="rId6" imgW="1371600" imgH="393480" progId="Equation.3">
                    <p:embed/>
                    <p:pic>
                      <p:nvPicPr>
                        <p:cNvPr id="0"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359" y="3238500"/>
                          <a:ext cx="2576054" cy="7239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9" name="Text Box 16"/>
            <p:cNvSpPr txBox="1">
              <a:spLocks noChangeArrowheads="1"/>
            </p:cNvSpPr>
            <p:nvPr/>
          </p:nvSpPr>
          <p:spPr bwMode="hidden">
            <a:xfrm>
              <a:off x="478560" y="4869087"/>
              <a:ext cx="3873193" cy="1107996"/>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j-lt"/>
                </a:rPr>
                <a:t>-1 </a:t>
              </a:r>
              <a:r>
                <a:rPr lang="en-US" sz="1800" dirty="0">
                  <a:latin typeface="+mj-lt"/>
                  <a:cs typeface="Arial" charset="0"/>
                </a:rPr>
                <a:t>≤ </a:t>
              </a:r>
              <a:r>
                <a:rPr lang="en-US" sz="1800" dirty="0">
                  <a:latin typeface="+mj-lt"/>
                </a:rPr>
                <a:t>NDFI </a:t>
              </a:r>
              <a:r>
                <a:rPr lang="en-US" sz="1800" dirty="0">
                  <a:latin typeface="+mj-lt"/>
                  <a:cs typeface="Arial" charset="0"/>
                </a:rPr>
                <a:t>≤1</a:t>
              </a:r>
            </a:p>
            <a:p>
              <a:r>
                <a:rPr lang="en-US" sz="1200" dirty="0">
                  <a:latin typeface="+mj-lt"/>
                  <a:cs typeface="Arial" charset="0"/>
                </a:rPr>
                <a:t>NDFI values from 0.70 to 0.85 indicate canopy change that can be associated with forest degradation. NDFI can be rescaled to 0 to 200 to save disk space</a:t>
              </a:r>
            </a:p>
          </p:txBody>
        </p:sp>
        <p:sp>
          <p:nvSpPr>
            <p:cNvPr id="11" name="Rectangle 18"/>
            <p:cNvSpPr>
              <a:spLocks noChangeArrowheads="1"/>
            </p:cNvSpPr>
            <p:nvPr/>
          </p:nvSpPr>
          <p:spPr bwMode="auto">
            <a:xfrm>
              <a:off x="618713" y="1698200"/>
              <a:ext cx="8145104"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rgbClr val="415B5C"/>
                  </a:solidFill>
                  <a:latin typeface="+mj-lt"/>
                </a:rPr>
                <a:t>Normalized Differencing Fraction Index (NDFI)</a:t>
              </a:r>
              <a:endParaRPr lang="pt-BR" sz="2400" b="1" dirty="0">
                <a:solidFill>
                  <a:srgbClr val="415B5C"/>
                </a:solidFill>
                <a:latin typeface="+mj-lt"/>
              </a:endParaRPr>
            </a:p>
          </p:txBody>
        </p:sp>
      </p:grpSp>
      <p:grpSp>
        <p:nvGrpSpPr>
          <p:cNvPr id="25" name="Group 3"/>
          <p:cNvGrpSpPr>
            <a:grpSpLocks noChangeAspect="1"/>
          </p:cNvGrpSpPr>
          <p:nvPr/>
        </p:nvGrpSpPr>
        <p:grpSpPr bwMode="auto">
          <a:xfrm>
            <a:off x="4441876" y="2538095"/>
            <a:ext cx="4526280" cy="3041042"/>
            <a:chOff x="19164300" y="20298232"/>
            <a:chExt cx="7543800" cy="5069043"/>
          </a:xfrm>
        </p:grpSpPr>
        <p:pic>
          <p:nvPicPr>
            <p:cNvPr id="26" name="Picture 4" descr="223_62_G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64300" y="22888809"/>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223_62_ndf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93807" y="22888809"/>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223_62_NPV"/>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93807" y="20850225"/>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223_62_soi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164300" y="20850225"/>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8"/>
            <p:cNvSpPr>
              <a:spLocks noChangeArrowheads="1"/>
            </p:cNvSpPr>
            <p:nvPr/>
          </p:nvSpPr>
          <p:spPr bwMode="auto">
            <a:xfrm>
              <a:off x="20749703" y="20298232"/>
              <a:ext cx="5408795" cy="42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ctr"/>
              <a:r>
                <a:rPr lang="pt-BR" sz="1200" b="1" dirty="0">
                  <a:latin typeface="+mj-lt"/>
                </a:rPr>
                <a:t> Paragominas,Pará State</a:t>
              </a:r>
              <a:endParaRPr lang="en-US" sz="1200" dirty="0">
                <a:latin typeface="+mj-lt"/>
              </a:endParaRPr>
            </a:p>
          </p:txBody>
        </p:sp>
        <p:grpSp>
          <p:nvGrpSpPr>
            <p:cNvPr id="31" name="Group 9"/>
            <p:cNvGrpSpPr>
              <a:grpSpLocks/>
            </p:cNvGrpSpPr>
            <p:nvPr/>
          </p:nvGrpSpPr>
          <p:grpSpPr bwMode="auto">
            <a:xfrm>
              <a:off x="19735800" y="24841200"/>
              <a:ext cx="6521414" cy="526075"/>
              <a:chOff x="19735800" y="24841200"/>
              <a:chExt cx="6521414" cy="526075"/>
            </a:xfrm>
          </p:grpSpPr>
          <p:pic>
            <p:nvPicPr>
              <p:cNvPr id="37"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35800" y="24907875"/>
                <a:ext cx="1044245" cy="24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l="10432" t="30827" r="21260" b="14285"/>
              <a:stretch>
                <a:fillRect/>
              </a:stretch>
            </p:blipFill>
            <p:spPr bwMode="auto">
              <a:xfrm>
                <a:off x="23779190" y="24845962"/>
                <a:ext cx="2478024" cy="5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l="11810" t="34837" r="19423" b="10025"/>
              <a:stretch>
                <a:fillRect/>
              </a:stretch>
            </p:blipFill>
            <p:spPr bwMode="auto">
              <a:xfrm>
                <a:off x="21212175" y="24841200"/>
                <a:ext cx="2495398" cy="52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13"/>
            <p:cNvGrpSpPr>
              <a:grpSpLocks/>
            </p:cNvGrpSpPr>
            <p:nvPr/>
          </p:nvGrpSpPr>
          <p:grpSpPr bwMode="auto">
            <a:xfrm>
              <a:off x="21907500" y="20850225"/>
              <a:ext cx="4800600" cy="2400300"/>
              <a:chOff x="21907500" y="20850225"/>
              <a:chExt cx="4800600" cy="2400300"/>
            </a:xfrm>
          </p:grpSpPr>
          <p:sp>
            <p:nvSpPr>
              <p:cNvPr id="33" name="Rectangle 14"/>
              <p:cNvSpPr>
                <a:spLocks noChangeArrowheads="1"/>
              </p:cNvSpPr>
              <p:nvPr/>
            </p:nvSpPr>
            <p:spPr bwMode="auto">
              <a:xfrm>
                <a:off x="21907500" y="20850225"/>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a:r>
                  <a:rPr lang="pt-BR" b="1">
                    <a:solidFill>
                      <a:srgbClr val="FFFFFF"/>
                    </a:solidFill>
                  </a:rPr>
                  <a:t>Soil</a:t>
                </a:r>
                <a:endParaRPr lang="en-US" dirty="0"/>
              </a:p>
            </p:txBody>
          </p:sp>
          <p:sp>
            <p:nvSpPr>
              <p:cNvPr id="34" name="Rectangle 15"/>
              <p:cNvSpPr>
                <a:spLocks noChangeArrowheads="1"/>
              </p:cNvSpPr>
              <p:nvPr/>
            </p:nvSpPr>
            <p:spPr bwMode="auto">
              <a:xfrm>
                <a:off x="21907500" y="22879050"/>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a:r>
                  <a:rPr lang="pt-BR" b="1">
                    <a:solidFill>
                      <a:srgbClr val="FFFFFF"/>
                    </a:solidFill>
                  </a:rPr>
                  <a:t>GV</a:t>
                </a:r>
                <a:endParaRPr lang="en-US" dirty="0"/>
              </a:p>
            </p:txBody>
          </p:sp>
          <p:sp>
            <p:nvSpPr>
              <p:cNvPr id="35" name="Rectangle 16"/>
              <p:cNvSpPr>
                <a:spLocks noChangeArrowheads="1"/>
              </p:cNvSpPr>
              <p:nvPr/>
            </p:nvSpPr>
            <p:spPr bwMode="auto">
              <a:xfrm>
                <a:off x="25736550" y="22907625"/>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a:r>
                  <a:rPr lang="pt-BR" b="1">
                    <a:solidFill>
                      <a:srgbClr val="FFFFFF"/>
                    </a:solidFill>
                  </a:rPr>
                  <a:t>NDFI</a:t>
                </a:r>
                <a:endParaRPr lang="en-US" dirty="0"/>
              </a:p>
            </p:txBody>
          </p:sp>
          <p:sp>
            <p:nvSpPr>
              <p:cNvPr id="36" name="Rectangle 17"/>
              <p:cNvSpPr>
                <a:spLocks noChangeArrowheads="1"/>
              </p:cNvSpPr>
              <p:nvPr/>
            </p:nvSpPr>
            <p:spPr bwMode="auto">
              <a:xfrm>
                <a:off x="25736550" y="20850225"/>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a:r>
                  <a:rPr lang="pt-BR" b="1">
                    <a:solidFill>
                      <a:srgbClr val="FFFFFF"/>
                    </a:solidFill>
                  </a:rPr>
                  <a:t>NPV</a:t>
                </a:r>
                <a:endParaRPr lang="en-US" dirty="0"/>
              </a:p>
            </p:txBody>
          </p:sp>
        </p:grpSp>
      </p:grpSp>
      <p:sp>
        <p:nvSpPr>
          <p:cNvPr id="24" name="TextBox 23"/>
          <p:cNvSpPr txBox="1"/>
          <p:nvPr/>
        </p:nvSpPr>
        <p:spPr>
          <a:xfrm>
            <a:off x="323849" y="4127455"/>
            <a:ext cx="4048125" cy="553998"/>
          </a:xfrm>
          <a:prstGeom prst="rect">
            <a:avLst/>
          </a:prstGeom>
          <a:solidFill>
            <a:schemeClr val="accent3"/>
          </a:solidFill>
        </p:spPr>
        <p:txBody>
          <a:bodyPr wrap="square" rtlCol="0">
            <a:spAutoFit/>
          </a:bodyPr>
          <a:lstStyle/>
          <a:p>
            <a:pPr>
              <a:lnSpc>
                <a:spcPts val="1800"/>
              </a:lnSpc>
            </a:pPr>
            <a:r>
              <a:rPr lang="pt-BR" sz="1200" dirty="0">
                <a:latin typeface="Verdana" pitchFamily="34" charset="0"/>
              </a:rPr>
              <a:t>Where GV is green vegeation, NPV is the nonphoto synthetic vegetation</a:t>
            </a:r>
          </a:p>
        </p:txBody>
      </p:sp>
    </p:spTree>
    <p:extLst>
      <p:ext uri="{BB962C8B-B14F-4D97-AF65-F5344CB8AC3E}">
        <p14:creationId xmlns:p14="http://schemas.microsoft.com/office/powerpoint/2010/main" val="396803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Definition of forest degradation and IPCC GPG* context</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Types of forest degradation</a:t>
            </a:r>
          </a:p>
          <a:p>
            <a:pPr marL="457200" lvl="0" indent="-457200">
              <a:lnSpc>
                <a:spcPct val="100000"/>
              </a:lnSpc>
              <a:buSzPct val="115000"/>
              <a:buFont typeface="+mj-lt"/>
              <a:buAutoNum type="arabicPeriod"/>
            </a:pPr>
            <a:r>
              <a:rPr lang="en-GB" sz="2000" b="1" dirty="0"/>
              <a:t>Approaches to assess forest degradation areas </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selective logging</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fuelwood collection</a:t>
            </a:r>
          </a:p>
          <a:p>
            <a:pPr marL="1244600" lvl="1" indent="-514350">
              <a:lnSpc>
                <a:spcPct val="100000"/>
              </a:lnSpc>
              <a:buFont typeface="+mj-lt"/>
              <a:buAutoNum type="romanLcPeriod"/>
            </a:pPr>
            <a:r>
              <a:rPr lang="en-GB" sz="2000" b="1" dirty="0"/>
              <a:t>Remote sensing approaches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direct methods</a:t>
            </a:r>
          </a:p>
          <a:p>
            <a:pPr marL="2141537" lvl="2" indent="-514350">
              <a:lnSpc>
                <a:spcPct val="100000"/>
              </a:lnSpc>
              <a:buClr>
                <a:schemeClr val="bg2"/>
              </a:buClr>
              <a:buFont typeface="+mj-lt"/>
              <a:buAutoNum type="alphaLcParenR"/>
            </a:pPr>
            <a:r>
              <a:rPr lang="en-GB" sz="2000" b="1" dirty="0"/>
              <a:t>indirect methods</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Software requirements</a:t>
            </a:r>
          </a:p>
          <a:p>
            <a:pPr marL="457200" lvl="0" indent="-457200">
              <a:lnSpc>
                <a:spcPct val="100000"/>
              </a:lnSpc>
              <a:buClr>
                <a:schemeClr val="bg2">
                  <a:lumMod val="20000"/>
                  <a:lumOff val="80000"/>
                </a:schemeClr>
              </a:buClr>
              <a:buSzPct val="115000"/>
              <a:buFont typeface="+mj-lt"/>
              <a:buAutoNum type="arabicPeriod"/>
            </a:pPr>
            <a:endParaRPr lang="en-GB" sz="2000" dirty="0">
              <a:solidFill>
                <a:schemeClr val="bg2">
                  <a:lumMod val="20000"/>
                  <a:lumOff val="80000"/>
                </a:schemeClr>
              </a:solidFill>
            </a:endParaRPr>
          </a:p>
          <a:p>
            <a:pPr marL="0" lvl="0" indent="0">
              <a:lnSpc>
                <a:spcPct val="100000"/>
              </a:lnSpc>
              <a:buClr>
                <a:schemeClr val="bg2">
                  <a:lumMod val="20000"/>
                  <a:lumOff val="80000"/>
                </a:schemeClr>
              </a:buClr>
              <a:buSzPct val="115000"/>
              <a:buNone/>
            </a:pPr>
            <a:r>
              <a:rPr lang="en-GB" sz="1800" dirty="0">
                <a:solidFill>
                  <a:schemeClr val="bg2">
                    <a:lumMod val="20000"/>
                    <a:lumOff val="80000"/>
                  </a:schemeClr>
                </a:solidFill>
              </a:rPr>
              <a:t>*GPG = Good Practice Guidance</a:t>
            </a:r>
          </a:p>
          <a:p>
            <a:pPr marL="0" lvl="0" indent="0">
              <a:lnSpc>
                <a:spcPct val="100000"/>
              </a:lnSpc>
              <a:buClr>
                <a:schemeClr val="bg2">
                  <a:lumMod val="20000"/>
                  <a:lumOff val="80000"/>
                </a:schemeClr>
              </a:buClr>
              <a:buSzPct val="115000"/>
              <a:buNone/>
            </a:pPr>
            <a:endParaRPr lang="en-GB"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SzPct val="115000"/>
              <a:buFont typeface="+mj-lt"/>
              <a:buAutoNum type="arabicPeriod"/>
            </a:pPr>
            <a:r>
              <a:rPr lang="en-GB" sz="2000" b="1" dirty="0"/>
              <a:t>Definition of forest degradation and IPCC GPG* context</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Types of forest degradation</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Approaches to assess forest degradation areas </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selective logging</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fuelwood collection</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Remote sensing approaches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direct methods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indirect methods</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Software requirements</a:t>
            </a:r>
          </a:p>
          <a:p>
            <a:pPr marL="0" lvl="0" indent="0">
              <a:lnSpc>
                <a:spcPct val="100000"/>
              </a:lnSpc>
              <a:buClr>
                <a:schemeClr val="bg2">
                  <a:lumMod val="20000"/>
                  <a:lumOff val="80000"/>
                </a:schemeClr>
              </a:buClr>
              <a:buSzPct val="115000"/>
              <a:buNone/>
            </a:pPr>
            <a:r>
              <a:rPr lang="en-GB" sz="1800" dirty="0">
                <a:solidFill>
                  <a:schemeClr val="bg2">
                    <a:lumMod val="20000"/>
                    <a:lumOff val="80000"/>
                  </a:schemeClr>
                </a:solidFill>
              </a:rPr>
              <a:t>*GPG = Good Practice Guidance</a:t>
            </a:r>
          </a:p>
          <a:p>
            <a:pPr marL="0" lvl="0" indent="0">
              <a:lnSpc>
                <a:spcPct val="100000"/>
              </a:lnSpc>
              <a:buClr>
                <a:schemeClr val="bg2">
                  <a:lumMod val="20000"/>
                  <a:lumOff val="80000"/>
                </a:schemeClr>
              </a:buClr>
              <a:buSzPct val="115000"/>
              <a:buNone/>
            </a:pPr>
            <a:endParaRPr lang="en-GB" sz="1800" dirty="0">
              <a:solidFill>
                <a:schemeClr val="bg2">
                  <a:lumMod val="20000"/>
                  <a:lumOff val="80000"/>
                </a:schemeClr>
              </a:solidFill>
            </a:endParaRPr>
          </a:p>
        </p:txBody>
      </p:sp>
    </p:spTree>
    <p:extLst>
      <p:ext uri="{BB962C8B-B14F-4D97-AF65-F5344CB8AC3E}">
        <p14:creationId xmlns:p14="http://schemas.microsoft.com/office/powerpoint/2010/main" val="3386659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1344537"/>
          </a:xfrm>
        </p:spPr>
        <p:txBody>
          <a:bodyPr/>
          <a:lstStyle/>
          <a:p>
            <a:pPr eaLnBrk="1" hangingPunct="1">
              <a:defRPr/>
            </a:pPr>
            <a:r>
              <a:rPr lang="en-US" dirty="0"/>
              <a:t>Indirect approach to monitor forest degradation: Intact/nonintact forest</a:t>
            </a:r>
          </a:p>
        </p:txBody>
      </p:sp>
      <p:sp>
        <p:nvSpPr>
          <p:cNvPr id="24580" name="Tijdelijke aanduiding voor tekst 2"/>
          <p:cNvSpPr>
            <a:spLocks noGrp="1"/>
          </p:cNvSpPr>
          <p:nvPr>
            <p:ph type="body" sz="quarter" idx="10"/>
          </p:nvPr>
        </p:nvSpPr>
        <p:spPr>
          <a:xfrm>
            <a:off x="392113" y="1924050"/>
            <a:ext cx="8521700" cy="3095625"/>
          </a:xfrm>
        </p:spPr>
        <p:txBody>
          <a:bodyPr/>
          <a:lstStyle/>
          <a:p>
            <a:pPr eaLnBrk="1" hangingPunct="1">
              <a:lnSpc>
                <a:spcPct val="100000"/>
              </a:lnSpc>
            </a:pPr>
            <a:r>
              <a:rPr lang="en-US" dirty="0"/>
              <a:t>D</a:t>
            </a:r>
            <a:r>
              <a:rPr lang="en-US" dirty="0">
                <a:solidFill>
                  <a:schemeClr val="tx1"/>
                </a:solidFill>
              </a:rPr>
              <a:t>irect remote sensing of forest degradation may not always be possible (e.g., in historical context).</a:t>
            </a:r>
          </a:p>
          <a:p>
            <a:pPr eaLnBrk="1" hangingPunct="1">
              <a:lnSpc>
                <a:spcPct val="100000"/>
              </a:lnSpc>
            </a:pPr>
            <a:r>
              <a:rPr lang="en-US" dirty="0">
                <a:solidFill>
                  <a:schemeClr val="tx1"/>
                </a:solidFill>
              </a:rPr>
              <a:t>An indirect method has been proposed, largely adapting the concepts developed to assess the world’s intact forest landscape in the framework of the IPCC Guidance and Guidelines for reporting GHG emissions and removals from forest land.</a:t>
            </a:r>
          </a:p>
        </p:txBody>
      </p:sp>
    </p:spTree>
    <p:extLst>
      <p:ext uri="{BB962C8B-B14F-4D97-AF65-F5344CB8AC3E}">
        <p14:creationId xmlns:p14="http://schemas.microsoft.com/office/powerpoint/2010/main" val="308564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1353086"/>
          </a:xfrm>
        </p:spPr>
        <p:txBody>
          <a:bodyPr/>
          <a:lstStyle/>
          <a:p>
            <a:pPr eaLnBrk="1" hangingPunct="1">
              <a:defRPr/>
            </a:pPr>
            <a:r>
              <a:rPr lang="en-US" dirty="0"/>
              <a:t>Intact/nonintact forest approach: Basic concepts</a:t>
            </a:r>
          </a:p>
        </p:txBody>
      </p:sp>
      <p:sp>
        <p:nvSpPr>
          <p:cNvPr id="26628" name="Tijdelijke aanduiding voor tekst 2"/>
          <p:cNvSpPr>
            <a:spLocks noGrp="1"/>
          </p:cNvSpPr>
          <p:nvPr>
            <p:ph type="body" sz="quarter" idx="10"/>
          </p:nvPr>
        </p:nvSpPr>
        <p:spPr>
          <a:xfrm>
            <a:off x="392113" y="1757295"/>
            <a:ext cx="8618537" cy="3981450"/>
          </a:xfrm>
        </p:spPr>
        <p:txBody>
          <a:bodyPr/>
          <a:lstStyle/>
          <a:p>
            <a:pPr eaLnBrk="1" hangingPunct="1">
              <a:spcBef>
                <a:spcPct val="0"/>
              </a:spcBef>
            </a:pPr>
            <a:r>
              <a:rPr lang="en-US" dirty="0"/>
              <a:t>Definitions:</a:t>
            </a:r>
          </a:p>
          <a:p>
            <a:pPr lvl="1" eaLnBrk="1" hangingPunct="1">
              <a:spcBef>
                <a:spcPct val="0"/>
              </a:spcBef>
            </a:pPr>
            <a:r>
              <a:rPr lang="en-US" dirty="0"/>
              <a:t>Intact forests: fully-stocked (any forest with its natural canopy cover between 10% and 100%)</a:t>
            </a:r>
          </a:p>
          <a:p>
            <a:pPr lvl="1" eaLnBrk="1" hangingPunct="1">
              <a:spcBef>
                <a:spcPct val="0"/>
              </a:spcBef>
            </a:pPr>
            <a:r>
              <a:rPr lang="en-US" dirty="0"/>
              <a:t>Nonintact forests: not fully-stocked (the forest has undergone some level of timber exploitation or canopy degradation)</a:t>
            </a:r>
          </a:p>
          <a:p>
            <a:pPr eaLnBrk="1" hangingPunct="1"/>
            <a:r>
              <a:rPr lang="en-US" dirty="0">
                <a:solidFill>
                  <a:schemeClr val="tx1"/>
                </a:solidFill>
              </a:rPr>
              <a:t>This distinction should be applied in any forest land-use subcategories a country aims to report under UNFCCC.</a:t>
            </a:r>
          </a:p>
          <a:p>
            <a:pPr eaLnBrk="1" hangingPunct="1"/>
            <a:r>
              <a:rPr lang="en-US" dirty="0">
                <a:solidFill>
                  <a:schemeClr val="tx1"/>
                </a:solidFill>
              </a:rPr>
              <a:t>Thus a country will also have to collect the corresponding carbon </a:t>
            </a:r>
            <a:r>
              <a:rPr lang="en-US" dirty="0"/>
              <a:t>stock</a:t>
            </a:r>
            <a:r>
              <a:rPr lang="en-US" dirty="0">
                <a:solidFill>
                  <a:schemeClr val="tx1"/>
                </a:solidFill>
              </a:rPr>
              <a:t> data to characterize each forest land subcategory.</a:t>
            </a:r>
          </a:p>
        </p:txBody>
      </p:sp>
    </p:spTree>
    <p:extLst>
      <p:ext uri="{BB962C8B-B14F-4D97-AF65-F5344CB8AC3E}">
        <p14:creationId xmlns:p14="http://schemas.microsoft.com/office/powerpoint/2010/main" val="1425280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1353086"/>
          </a:xfrm>
        </p:spPr>
        <p:txBody>
          <a:bodyPr/>
          <a:lstStyle/>
          <a:p>
            <a:pPr eaLnBrk="1" hangingPunct="1">
              <a:defRPr/>
            </a:pPr>
            <a:r>
              <a:rPr lang="en-US" dirty="0"/>
              <a:t>Intact/nonintact forest approach: Definition of intact forest land</a:t>
            </a:r>
          </a:p>
        </p:txBody>
      </p:sp>
      <p:sp>
        <p:nvSpPr>
          <p:cNvPr id="28676" name="Tijdelijke aanduiding voor tekst 2"/>
          <p:cNvSpPr>
            <a:spLocks noGrp="1"/>
          </p:cNvSpPr>
          <p:nvPr>
            <p:ph type="body" sz="quarter" idx="10"/>
          </p:nvPr>
        </p:nvSpPr>
        <p:spPr>
          <a:xfrm>
            <a:off x="49213" y="1740803"/>
            <a:ext cx="8999537" cy="4057650"/>
          </a:xfrm>
        </p:spPr>
        <p:txBody>
          <a:bodyPr/>
          <a:lstStyle/>
          <a:p>
            <a:pPr eaLnBrk="1" hangingPunct="1">
              <a:spcBef>
                <a:spcPct val="0"/>
              </a:spcBef>
            </a:pPr>
            <a:r>
              <a:rPr lang="en-US" dirty="0"/>
              <a:t>Defined according to parameters based on spatial criteria that could be applied objectively and systematically over all the country.</a:t>
            </a:r>
          </a:p>
          <a:p>
            <a:pPr eaLnBrk="1" hangingPunct="1">
              <a:spcBef>
                <a:spcPct val="0"/>
              </a:spcBef>
            </a:pPr>
            <a:r>
              <a:rPr lang="en-US" dirty="0"/>
              <a:t>Country specific definition could be, e.g.:</a:t>
            </a:r>
          </a:p>
          <a:p>
            <a:pPr lvl="1" eaLnBrk="1" hangingPunct="1">
              <a:lnSpc>
                <a:spcPct val="100000"/>
              </a:lnSpc>
            </a:pPr>
            <a:r>
              <a:rPr lang="en-US" sz="1900" dirty="0"/>
              <a:t>Situated within the forest land according to UNFCCC definitions and with a buffer zone inside the forest</a:t>
            </a:r>
          </a:p>
          <a:p>
            <a:pPr lvl="1" eaLnBrk="1" hangingPunct="1">
              <a:lnSpc>
                <a:spcPct val="100000"/>
              </a:lnSpc>
            </a:pPr>
            <a:r>
              <a:rPr lang="en-US" sz="1900" dirty="0"/>
              <a:t>Containing a contiguous mosaic of natural ecosystems</a:t>
            </a:r>
          </a:p>
          <a:p>
            <a:pPr lvl="1" eaLnBrk="1" hangingPunct="1">
              <a:lnSpc>
                <a:spcPct val="100000"/>
              </a:lnSpc>
            </a:pPr>
            <a:r>
              <a:rPr lang="en-US" sz="1900" dirty="0"/>
              <a:t>Not fragmented by infrastructure (road, navigable river, etc.)</a:t>
            </a:r>
          </a:p>
          <a:p>
            <a:pPr lvl="1" eaLnBrk="1" hangingPunct="1">
              <a:lnSpc>
                <a:spcPct val="100000"/>
              </a:lnSpc>
            </a:pPr>
            <a:r>
              <a:rPr lang="en-US" sz="1900" dirty="0"/>
              <a:t>Without signs of significant human transformation </a:t>
            </a:r>
          </a:p>
          <a:p>
            <a:pPr lvl="1" eaLnBrk="1" hangingPunct="1">
              <a:lnSpc>
                <a:spcPct val="100000"/>
              </a:lnSpc>
            </a:pPr>
            <a:r>
              <a:rPr lang="en-US" sz="1900" dirty="0"/>
              <a:t>Without burnt lands and young tree sites adjacent to infrastructure objects</a:t>
            </a:r>
          </a:p>
        </p:txBody>
      </p:sp>
      <p:sp>
        <p:nvSpPr>
          <p:cNvPr id="28678" name="TextBox 7"/>
          <p:cNvSpPr txBox="1">
            <a:spLocks noChangeArrowheads="1"/>
          </p:cNvSpPr>
          <p:nvPr/>
        </p:nvSpPr>
        <p:spPr bwMode="auto">
          <a:xfrm>
            <a:off x="5603875" y="5605409"/>
            <a:ext cx="3506788" cy="330200"/>
          </a:xfrm>
          <a:prstGeom prst="rect">
            <a:avLst/>
          </a:prstGeom>
          <a:noFill/>
          <a:ln w="9525">
            <a:noFill/>
            <a:miter lim="800000"/>
            <a:headEnd/>
            <a:tailEnd/>
          </a:ln>
        </p:spPr>
        <p:txBody>
          <a:bodyPr wrap="none">
            <a:spAutoFit/>
          </a:bodyPr>
          <a:lstStyle/>
          <a:p>
            <a:pPr>
              <a:lnSpc>
                <a:spcPts val="1800"/>
              </a:lnSpc>
            </a:pPr>
            <a:r>
              <a:rPr lang="en-US" dirty="0">
                <a:latin typeface="Verdana" pitchFamily="34" charset="0"/>
              </a:rPr>
              <a:t>Source: Potapov et al. 2008.</a:t>
            </a:r>
          </a:p>
        </p:txBody>
      </p:sp>
    </p:spTree>
    <p:extLst>
      <p:ext uri="{BB962C8B-B14F-4D97-AF65-F5344CB8AC3E}">
        <p14:creationId xmlns:p14="http://schemas.microsoft.com/office/powerpoint/2010/main" val="3240307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1112837"/>
          </a:xfrm>
        </p:spPr>
        <p:txBody>
          <a:bodyPr/>
          <a:lstStyle/>
          <a:p>
            <a:pPr eaLnBrk="1" hangingPunct="1">
              <a:defRPr/>
            </a:pPr>
            <a:r>
              <a:rPr lang="en-US" dirty="0"/>
              <a:t>Intact/non-intact forest approach – Application to carbon accounting</a:t>
            </a:r>
          </a:p>
        </p:txBody>
      </p:sp>
      <p:sp>
        <p:nvSpPr>
          <p:cNvPr id="32772" name="Tijdelijke aanduiding voor tekst 2"/>
          <p:cNvSpPr>
            <a:spLocks noGrp="1"/>
          </p:cNvSpPr>
          <p:nvPr>
            <p:ph type="body" sz="quarter" idx="10"/>
          </p:nvPr>
        </p:nvSpPr>
        <p:spPr>
          <a:xfrm>
            <a:off x="134938" y="1484903"/>
            <a:ext cx="8828087" cy="4403725"/>
          </a:xfrm>
        </p:spPr>
        <p:txBody>
          <a:bodyPr/>
          <a:lstStyle/>
          <a:p>
            <a:pPr eaLnBrk="1" hangingPunct="1"/>
            <a:r>
              <a:rPr lang="en-US" dirty="0">
                <a:solidFill>
                  <a:schemeClr val="tx1"/>
                </a:solidFill>
              </a:rPr>
              <a:t>Carbon emission from forest degradation for each forest type consists of two factors: 1) the difference in carbon content between intact and non-intact forests and 2) the area loss of intact forest area during the accounting period</a:t>
            </a:r>
          </a:p>
        </p:txBody>
      </p:sp>
      <p:pic>
        <p:nvPicPr>
          <p:cNvPr id="32773" name="Picture 2"/>
          <p:cNvPicPr>
            <a:picLocks noChangeAspect="1" noChangeArrowheads="1"/>
          </p:cNvPicPr>
          <p:nvPr/>
        </p:nvPicPr>
        <p:blipFill>
          <a:blip r:embed="rId3" cstate="print"/>
          <a:srcRect l="6003" t="25853" r="3001" b="12569"/>
          <a:stretch>
            <a:fillRect/>
          </a:stretch>
        </p:blipFill>
        <p:spPr bwMode="auto">
          <a:xfrm>
            <a:off x="4114800" y="3093729"/>
            <a:ext cx="5019675" cy="2581275"/>
          </a:xfrm>
          <a:prstGeom prst="rect">
            <a:avLst/>
          </a:prstGeom>
          <a:noFill/>
          <a:ln w="9525">
            <a:noFill/>
            <a:miter lim="800000"/>
            <a:headEnd/>
            <a:tailEnd/>
          </a:ln>
        </p:spPr>
      </p:pic>
      <p:sp>
        <p:nvSpPr>
          <p:cNvPr id="32774" name="Tijdelijke aanduiding voor tekst 2"/>
          <p:cNvSpPr txBox="1">
            <a:spLocks/>
          </p:cNvSpPr>
          <p:nvPr/>
        </p:nvSpPr>
        <p:spPr bwMode="auto">
          <a:xfrm>
            <a:off x="133350" y="3039022"/>
            <a:ext cx="4076700" cy="2800350"/>
          </a:xfrm>
          <a:prstGeom prst="rect">
            <a:avLst/>
          </a:prstGeom>
          <a:noFill/>
          <a:ln w="9525">
            <a:noFill/>
            <a:miter lim="800000"/>
            <a:headEnd/>
            <a:tailEnd/>
          </a:ln>
        </p:spPr>
        <p:txBody>
          <a:bodyPr/>
          <a:lstStyle/>
          <a:p>
            <a:pPr marL="252413" indent="-252413">
              <a:lnSpc>
                <a:spcPts val="2500"/>
              </a:lnSpc>
              <a:spcBef>
                <a:spcPts val="1200"/>
              </a:spcBef>
              <a:buClr>
                <a:schemeClr val="bg2"/>
              </a:buClr>
              <a:buSzPct val="140000"/>
              <a:buFont typeface="Wingdings" pitchFamily="2" charset="2"/>
              <a:buChar char="§"/>
            </a:pPr>
            <a:r>
              <a:rPr lang="en-US" sz="2200" dirty="0">
                <a:solidFill>
                  <a:schemeClr val="bg2"/>
                </a:solidFill>
                <a:latin typeface="Verdana" pitchFamily="34" charset="0"/>
              </a:rPr>
              <a:t>Forest degradation is included in the conversion from intact to non-intact forest, and thus accounted as carbon stock change in that proportion of forest land remaining as forest land</a:t>
            </a:r>
            <a:endParaRPr lang="en-US" sz="2200" i="1" dirty="0">
              <a:solidFill>
                <a:schemeClr val="bg2"/>
              </a:solidFill>
              <a:latin typeface="Verdana" pitchFamily="34" charset="0"/>
            </a:endParaRPr>
          </a:p>
        </p:txBody>
      </p:sp>
      <p:sp>
        <p:nvSpPr>
          <p:cNvPr id="32777" name="TextBox 7"/>
          <p:cNvSpPr txBox="1">
            <a:spLocks noChangeArrowheads="1"/>
          </p:cNvSpPr>
          <p:nvPr/>
        </p:nvSpPr>
        <p:spPr bwMode="auto">
          <a:xfrm>
            <a:off x="5533300" y="5732516"/>
            <a:ext cx="3671198" cy="323165"/>
          </a:xfrm>
          <a:prstGeom prst="rect">
            <a:avLst/>
          </a:prstGeom>
          <a:noFill/>
          <a:ln w="9525">
            <a:noFill/>
            <a:miter lim="800000"/>
            <a:headEnd/>
            <a:tailEnd/>
          </a:ln>
        </p:spPr>
        <p:txBody>
          <a:bodyPr wrap="none">
            <a:spAutoFit/>
          </a:bodyPr>
          <a:lstStyle/>
          <a:p>
            <a:pPr>
              <a:lnSpc>
                <a:spcPts val="1800"/>
              </a:lnSpc>
            </a:pPr>
            <a:r>
              <a:rPr lang="en-US" dirty="0">
                <a:latin typeface="Verdana" pitchFamily="34" charset="0"/>
              </a:rPr>
              <a:t>Source: Mollicone et al. 2007.</a:t>
            </a:r>
          </a:p>
        </p:txBody>
      </p:sp>
    </p:spTree>
    <p:extLst>
      <p:ext uri="{BB962C8B-B14F-4D97-AF65-F5344CB8AC3E}">
        <p14:creationId xmlns:p14="http://schemas.microsoft.com/office/powerpoint/2010/main" val="2440734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1775" y="153988"/>
            <a:ext cx="8442796" cy="1353086"/>
          </a:xfrm>
        </p:spPr>
        <p:txBody>
          <a:bodyPr/>
          <a:lstStyle/>
          <a:p>
            <a:pPr eaLnBrk="1" hangingPunct="1">
              <a:defRPr/>
            </a:pPr>
            <a:r>
              <a:rPr lang="en-US" dirty="0"/>
              <a:t>Intact/nonintact forest approach: Land use change matrix</a:t>
            </a:r>
          </a:p>
        </p:txBody>
      </p:sp>
      <p:graphicFrame>
        <p:nvGraphicFramePr>
          <p:cNvPr id="5" name="Group 2"/>
          <p:cNvGraphicFramePr>
            <a:graphicFrameLocks noGrp="1"/>
          </p:cNvGraphicFramePr>
          <p:nvPr>
            <p:extLst>
              <p:ext uri="{D42A27DB-BD31-4B8C-83A1-F6EECF244321}">
                <p14:modId xmlns:p14="http://schemas.microsoft.com/office/powerpoint/2010/main" val="2942555491"/>
              </p:ext>
            </p:extLst>
          </p:nvPr>
        </p:nvGraphicFramePr>
        <p:xfrm>
          <a:off x="246063" y="1321526"/>
          <a:ext cx="8593137" cy="4316008"/>
        </p:xfrm>
        <a:graphic>
          <a:graphicData uri="http://schemas.openxmlformats.org/drawingml/2006/table">
            <a:tbl>
              <a:tblPr/>
              <a:tblGrid>
                <a:gridCol w="1197726">
                  <a:extLst>
                    <a:ext uri="{9D8B030D-6E8A-4147-A177-3AD203B41FA5}">
                      <a16:colId xmlns:a16="http://schemas.microsoft.com/office/drawing/2014/main" val="20000"/>
                    </a:ext>
                  </a:extLst>
                </a:gridCol>
                <a:gridCol w="1444822">
                  <a:extLst>
                    <a:ext uri="{9D8B030D-6E8A-4147-A177-3AD203B41FA5}">
                      <a16:colId xmlns:a16="http://schemas.microsoft.com/office/drawing/2014/main" val="20001"/>
                    </a:ext>
                  </a:extLst>
                </a:gridCol>
                <a:gridCol w="2114686">
                  <a:extLst>
                    <a:ext uri="{9D8B030D-6E8A-4147-A177-3AD203B41FA5}">
                      <a16:colId xmlns:a16="http://schemas.microsoft.com/office/drawing/2014/main" val="20002"/>
                    </a:ext>
                  </a:extLst>
                </a:gridCol>
                <a:gridCol w="1907427">
                  <a:extLst>
                    <a:ext uri="{9D8B030D-6E8A-4147-A177-3AD203B41FA5}">
                      <a16:colId xmlns:a16="http://schemas.microsoft.com/office/drawing/2014/main" val="20003"/>
                    </a:ext>
                  </a:extLst>
                </a:gridCol>
                <a:gridCol w="1928476">
                  <a:extLst>
                    <a:ext uri="{9D8B030D-6E8A-4147-A177-3AD203B41FA5}">
                      <a16:colId xmlns:a16="http://schemas.microsoft.com/office/drawing/2014/main" val="20004"/>
                    </a:ext>
                  </a:extLst>
                </a:gridCol>
              </a:tblGrid>
              <a:tr h="273378">
                <a:tc rowSpan="2" gridSpan="2">
                  <a:txBody>
                    <a:bodyPr/>
                    <a:lstStyle/>
                    <a:p>
                      <a:pPr marL="0" marR="0" lvl="0" indent="0" algn="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                                 To</a:t>
                      </a:r>
                    </a:p>
                    <a:p>
                      <a:pPr marL="0" marR="0" lvl="0" indent="0" algn="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sym typeface="Symbol"/>
                        </a:rPr>
                        <a:t></a:t>
                      </a:r>
                      <a:endPar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endParaRPr>
                    </a:p>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endParaRPr>
                    </a:p>
                    <a:p>
                      <a:pPr marL="0" marR="0" lvl="0" indent="0" algn="just"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From </a:t>
                      </a: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sym typeface="Symbol"/>
                        </a:rPr>
                        <a:t></a:t>
                      </a:r>
                      <a:endPar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rPr>
                        <a:t>Forest land</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row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Other land</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74070">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“Intact (natural) forest”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“Non-intact forest”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1"/>
                  </a:ext>
                </a:extLst>
              </a:tr>
              <a:tr h="714680">
                <a:tc row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rPr>
                        <a:t>Forest land</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“Intact (natural) Forest”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Forest conservation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Forest degradation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Deforestation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r h="1011136">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“Nonintact forest”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Enhancement of</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C stocks</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(forest restoration</a:t>
                      </a:r>
                      <a:r>
                        <a:rPr kumimoji="0" lang="en-GB" sz="1600" b="1" i="0" u="none" strike="noStrike" cap="none" normalizeH="0" baseline="0" dirty="0">
                          <a:ln>
                            <a:noFill/>
                          </a:ln>
                          <a:solidFill>
                            <a:srgbClr val="004494"/>
                          </a:solidFill>
                          <a:effectLst/>
                          <a:latin typeface="Verdana" pitchFamily="34" charset="0"/>
                          <a:ea typeface="MS PGothic" pitchFamily="34" charset="-128"/>
                          <a:cs typeface="Times New Roman" pitchFamily="18" charset="0"/>
                        </a:rPr>
                        <a:t>)</a:t>
                      </a:r>
                      <a:endPar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Sustainable management of forests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Deforestation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3"/>
                  </a:ext>
                </a:extLst>
              </a:tr>
              <a:tr h="757031">
                <a:tc grid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Other land</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Enhancement of C stocks</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n-GB" sz="16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(A/R)</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endParaRPr kumimoji="0" lang="en-US" sz="1600" b="1" i="1" u="none" strike="noStrike" cap="none" normalizeH="0" baseline="0" dirty="0">
                        <a:ln>
                          <a:noFill/>
                        </a:ln>
                        <a:solidFill>
                          <a:srgbClr val="004494"/>
                        </a:solidFill>
                        <a:effectLst/>
                        <a:latin typeface="Verdana" pitchFamily="34" charset="0"/>
                        <a:ea typeface="MS PGothic" pitchFamily="34" charset="-128"/>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4"/>
                  </a:ext>
                </a:extLst>
              </a:tr>
            </a:tbl>
          </a:graphicData>
        </a:graphic>
      </p:graphicFrame>
      <p:sp>
        <p:nvSpPr>
          <p:cNvPr id="34851" name="Text Box 37"/>
          <p:cNvSpPr txBox="1">
            <a:spLocks noChangeArrowheads="1"/>
          </p:cNvSpPr>
          <p:nvPr/>
        </p:nvSpPr>
        <p:spPr bwMode="auto">
          <a:xfrm>
            <a:off x="5842000" y="5720489"/>
            <a:ext cx="3321050" cy="307777"/>
          </a:xfrm>
          <a:prstGeom prst="rect">
            <a:avLst/>
          </a:prstGeom>
          <a:noFill/>
          <a:ln w="9525">
            <a:noFill/>
            <a:miter lim="800000"/>
            <a:headEnd/>
            <a:tailEnd/>
          </a:ln>
        </p:spPr>
        <p:txBody>
          <a:bodyPr>
            <a:spAutoFit/>
          </a:bodyPr>
          <a:lstStyle/>
          <a:p>
            <a:pPr algn="ctr"/>
            <a:r>
              <a:rPr lang="en-US" altLang="en-US" sz="1400" dirty="0">
                <a:solidFill>
                  <a:schemeClr val="bg2"/>
                </a:solidFill>
                <a:latin typeface="+mj-lt"/>
                <a:ea typeface="MS PGothic"/>
                <a:cs typeface="Arial" charset="0"/>
              </a:rPr>
              <a:t>Source: Bucki et al. 2012.</a:t>
            </a:r>
          </a:p>
        </p:txBody>
      </p:sp>
      <p:sp>
        <p:nvSpPr>
          <p:cNvPr id="10" name="Rectangle 9"/>
          <p:cNvSpPr/>
          <p:nvPr/>
        </p:nvSpPr>
        <p:spPr>
          <a:xfrm>
            <a:off x="2876550" y="2769326"/>
            <a:ext cx="4048125" cy="19907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556883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420688" y="1638093"/>
            <a:ext cx="8521700" cy="4270375"/>
          </a:xfrm>
        </p:spPr>
        <p:txBody>
          <a:bodyPr/>
          <a:lstStyle/>
          <a:p>
            <a:pPr eaLnBrk="1" hangingPunct="1">
              <a:defRPr/>
            </a:pPr>
            <a:r>
              <a:rPr lang="en-US" sz="2000" dirty="0"/>
              <a:t>A two-step procedure could be used to exclude nonintact areas and delineate the remaining intact forest using the “negative approach”:</a:t>
            </a:r>
          </a:p>
          <a:p>
            <a:pPr marL="457200" indent="-457200" eaLnBrk="1" hangingPunct="1">
              <a:buSzPct val="100000"/>
              <a:buFont typeface="+mj-lt"/>
              <a:buAutoNum type="arabicPeriod"/>
              <a:defRPr/>
            </a:pPr>
            <a:r>
              <a:rPr lang="en-US" sz="1800" dirty="0"/>
              <a:t>Exclusion of areas around human settlements and infrastructure and residual fragments of landscape smaller than 1,000 ha, based on topographic maps, GIS database, thematic maps, etc. This first (potentially fully automated) step would result in a candidate set of landscape fragments with potential intact forest lands</a:t>
            </a:r>
          </a:p>
          <a:p>
            <a:pPr marL="457200" indent="-457200" eaLnBrk="1" hangingPunct="1">
              <a:buSzPct val="100000"/>
              <a:buFont typeface="+mj-lt"/>
              <a:buAutoNum type="arabicPeriod"/>
              <a:defRPr/>
            </a:pPr>
            <a:r>
              <a:rPr lang="en-US" sz="1800" dirty="0"/>
              <a:t>Further exclusion of nonintact areas and delineation of intact forest lands is done by fine shaping of boundaries, based on visual or semi-automated interpretation methods of high-resolution satellite images (~ 10-30 m pixel spatial resolution).</a:t>
            </a:r>
            <a:endParaRPr lang="en-US" sz="1800" i="1" dirty="0"/>
          </a:p>
        </p:txBody>
      </p:sp>
      <p:sp>
        <p:nvSpPr>
          <p:cNvPr id="4" name="Titel 1"/>
          <p:cNvSpPr>
            <a:spLocks noGrp="1"/>
          </p:cNvSpPr>
          <p:nvPr>
            <p:ph type="title"/>
          </p:nvPr>
        </p:nvSpPr>
        <p:spPr>
          <a:xfrm>
            <a:off x="491642" y="230188"/>
            <a:ext cx="8442796" cy="1353086"/>
          </a:xfrm>
        </p:spPr>
        <p:txBody>
          <a:bodyPr/>
          <a:lstStyle/>
          <a:p>
            <a:pPr eaLnBrk="1" hangingPunct="1">
              <a:defRPr/>
            </a:pPr>
            <a:r>
              <a:rPr lang="en-US" dirty="0"/>
              <a:t>Intact/nonintact forest approach: Delineation of intact forest land</a:t>
            </a:r>
          </a:p>
        </p:txBody>
      </p:sp>
    </p:spTree>
    <p:extLst>
      <p:ext uri="{BB962C8B-B14F-4D97-AF65-F5344CB8AC3E}">
        <p14:creationId xmlns:p14="http://schemas.microsoft.com/office/powerpoint/2010/main" val="2720041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244" y="180439"/>
            <a:ext cx="8766181" cy="840125"/>
          </a:xfrm>
        </p:spPr>
        <p:txBody>
          <a:bodyPr/>
          <a:lstStyle/>
          <a:p>
            <a:pPr eaLnBrk="1" hangingPunct="1">
              <a:defRPr/>
            </a:pPr>
            <a:r>
              <a:rPr lang="en-US" dirty="0"/>
              <a:t>Intact/nonintact forest delineation example</a:t>
            </a:r>
          </a:p>
        </p:txBody>
      </p:sp>
      <p:pic>
        <p:nvPicPr>
          <p:cNvPr id="36868" name="Picture 2"/>
          <p:cNvPicPr>
            <a:picLocks noChangeAspect="1" noChangeArrowheads="1"/>
          </p:cNvPicPr>
          <p:nvPr/>
        </p:nvPicPr>
        <p:blipFill>
          <a:blip r:embed="rId3" cstate="print"/>
          <a:srcRect/>
          <a:stretch>
            <a:fillRect/>
          </a:stretch>
        </p:blipFill>
        <p:spPr bwMode="auto">
          <a:xfrm>
            <a:off x="4071938" y="3043238"/>
            <a:ext cx="5026025" cy="2605087"/>
          </a:xfrm>
          <a:prstGeom prst="rect">
            <a:avLst/>
          </a:prstGeom>
          <a:noFill/>
          <a:ln w="28575">
            <a:solidFill>
              <a:srgbClr val="000000"/>
            </a:solidFill>
            <a:miter lim="800000"/>
            <a:headEnd/>
            <a:tailEnd/>
          </a:ln>
        </p:spPr>
      </p:pic>
      <p:pic>
        <p:nvPicPr>
          <p:cNvPr id="36869" name="Picture 3"/>
          <p:cNvPicPr>
            <a:picLocks noChangeAspect="1" noChangeArrowheads="1"/>
          </p:cNvPicPr>
          <p:nvPr/>
        </p:nvPicPr>
        <p:blipFill>
          <a:blip r:embed="rId4" cstate="print"/>
          <a:srcRect/>
          <a:stretch>
            <a:fillRect/>
          </a:stretch>
        </p:blipFill>
        <p:spPr bwMode="auto">
          <a:xfrm>
            <a:off x="52388" y="914400"/>
            <a:ext cx="5026025" cy="2613025"/>
          </a:xfrm>
          <a:prstGeom prst="rect">
            <a:avLst/>
          </a:prstGeom>
          <a:noFill/>
          <a:ln w="28575">
            <a:solidFill>
              <a:srgbClr val="000000"/>
            </a:solidFill>
            <a:miter lim="800000"/>
            <a:headEnd/>
            <a:tailEnd/>
          </a:ln>
        </p:spPr>
      </p:pic>
      <p:sp>
        <p:nvSpPr>
          <p:cNvPr id="7" name="Rectangle 6"/>
          <p:cNvSpPr/>
          <p:nvPr/>
        </p:nvSpPr>
        <p:spPr>
          <a:xfrm>
            <a:off x="5114925" y="919163"/>
            <a:ext cx="2871299" cy="646331"/>
          </a:xfrm>
          <a:prstGeom prst="rect">
            <a:avLst/>
          </a:prstGeom>
        </p:spPr>
        <p:txBody>
          <a:bodyPr wrap="none">
            <a:spAutoFit/>
          </a:bodyPr>
          <a:lstStyle/>
          <a:p>
            <a:pPr>
              <a:defRPr/>
            </a:pPr>
            <a:r>
              <a:rPr lang="en-US" dirty="0">
                <a:latin typeface="+mj-lt"/>
              </a:rPr>
              <a:t>(a) Papua New Guinea</a:t>
            </a:r>
          </a:p>
          <a:p>
            <a:pPr>
              <a:defRPr/>
            </a:pPr>
            <a:r>
              <a:rPr lang="en-US" dirty="0">
                <a:latin typeface="+mj-lt"/>
              </a:rPr>
              <a:t>December 26, 1988</a:t>
            </a:r>
          </a:p>
        </p:txBody>
      </p:sp>
      <p:sp>
        <p:nvSpPr>
          <p:cNvPr id="10" name="Rectangle 9"/>
          <p:cNvSpPr/>
          <p:nvPr/>
        </p:nvSpPr>
        <p:spPr>
          <a:xfrm>
            <a:off x="6299200" y="2382838"/>
            <a:ext cx="2792413" cy="646112"/>
          </a:xfrm>
          <a:prstGeom prst="rect">
            <a:avLst/>
          </a:prstGeom>
        </p:spPr>
        <p:txBody>
          <a:bodyPr wrap="none">
            <a:spAutoFit/>
          </a:bodyPr>
          <a:lstStyle/>
          <a:p>
            <a:pPr>
              <a:defRPr/>
            </a:pPr>
            <a:r>
              <a:rPr lang="en-US" dirty="0">
                <a:latin typeface="+mj-lt"/>
              </a:rPr>
              <a:t>(b) Papua New Guinea</a:t>
            </a:r>
          </a:p>
          <a:p>
            <a:pPr>
              <a:defRPr/>
            </a:pPr>
            <a:r>
              <a:rPr lang="en-US" dirty="0">
                <a:latin typeface="+mj-lt"/>
              </a:rPr>
              <a:t>October 7, 2002</a:t>
            </a:r>
          </a:p>
        </p:txBody>
      </p:sp>
      <p:sp>
        <p:nvSpPr>
          <p:cNvPr id="11" name="Rectangle 10"/>
          <p:cNvSpPr/>
          <p:nvPr/>
        </p:nvSpPr>
        <p:spPr>
          <a:xfrm>
            <a:off x="71438" y="3678964"/>
            <a:ext cx="4048125" cy="2062162"/>
          </a:xfrm>
          <a:prstGeom prst="rect">
            <a:avLst/>
          </a:prstGeom>
        </p:spPr>
        <p:txBody>
          <a:bodyPr>
            <a:spAutoFit/>
          </a:bodyPr>
          <a:lstStyle/>
          <a:p>
            <a:pPr marL="285750" indent="-285750">
              <a:buSzPct val="120000"/>
              <a:buFont typeface="Wingdings" panose="05000000000000000000" pitchFamily="2" charset="2"/>
              <a:buChar char="§"/>
              <a:defRPr/>
            </a:pPr>
            <a:r>
              <a:rPr lang="en-US" sz="1600" dirty="0">
                <a:latin typeface="+mn-lt"/>
              </a:rPr>
              <a:t>The hashed areas are considered intact.</a:t>
            </a:r>
          </a:p>
          <a:p>
            <a:pPr marL="285750" indent="-285750">
              <a:buSzPct val="120000"/>
              <a:buFont typeface="Wingdings" panose="05000000000000000000" pitchFamily="2" charset="2"/>
              <a:buChar char="§"/>
              <a:defRPr/>
            </a:pPr>
            <a:r>
              <a:rPr lang="en-US" sz="1600" dirty="0">
                <a:latin typeface="+mn-lt"/>
              </a:rPr>
              <a:t>In the sample area, in 14 years, 51% of the existing intact forest land has been converted to nonintact forest land.</a:t>
            </a:r>
          </a:p>
          <a:p>
            <a:pPr marL="285750" indent="-285750">
              <a:buSzPct val="120000"/>
              <a:buFont typeface="Wingdings" panose="05000000000000000000" pitchFamily="2" charset="2"/>
              <a:buChar char="§"/>
              <a:defRPr/>
            </a:pPr>
            <a:r>
              <a:rPr lang="en-US" sz="1600" dirty="0">
                <a:latin typeface="+mn-lt"/>
              </a:rPr>
              <a:t>At the same time, deforestation accounts for less than 1% (roads).</a:t>
            </a:r>
          </a:p>
        </p:txBody>
      </p:sp>
      <p:sp>
        <p:nvSpPr>
          <p:cNvPr id="36875" name="TextBox 7"/>
          <p:cNvSpPr txBox="1">
            <a:spLocks noChangeArrowheads="1"/>
          </p:cNvSpPr>
          <p:nvPr/>
        </p:nvSpPr>
        <p:spPr bwMode="auto">
          <a:xfrm>
            <a:off x="6145213" y="5715000"/>
            <a:ext cx="2405338" cy="310726"/>
          </a:xfrm>
          <a:prstGeom prst="rect">
            <a:avLst/>
          </a:prstGeom>
          <a:noFill/>
          <a:ln w="9525">
            <a:noFill/>
            <a:miter lim="800000"/>
            <a:headEnd/>
            <a:tailEnd/>
          </a:ln>
        </p:spPr>
        <p:txBody>
          <a:bodyPr wrap="none">
            <a:spAutoFit/>
          </a:bodyPr>
          <a:lstStyle/>
          <a:p>
            <a:pPr>
              <a:lnSpc>
                <a:spcPts val="1800"/>
              </a:lnSpc>
            </a:pPr>
            <a:r>
              <a:rPr lang="en-US" sz="1400" dirty="0">
                <a:latin typeface="Verdana" pitchFamily="34" charset="0"/>
              </a:rPr>
              <a:t>Source: </a:t>
            </a:r>
            <a:r>
              <a:rPr lang="en-US" sz="1400" dirty="0" err="1"/>
              <a:t>Potapov</a:t>
            </a:r>
            <a:r>
              <a:rPr lang="en-US" sz="1400" dirty="0"/>
              <a:t> et al. 2008.</a:t>
            </a:r>
          </a:p>
        </p:txBody>
      </p:sp>
    </p:spTree>
    <p:extLst>
      <p:ext uri="{BB962C8B-B14F-4D97-AF65-F5344CB8AC3E}">
        <p14:creationId xmlns:p14="http://schemas.microsoft.com/office/powerpoint/2010/main" val="1279242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9"/>
            <a:ext cx="8442796" cy="1161884"/>
          </a:xfrm>
        </p:spPr>
        <p:txBody>
          <a:bodyPr/>
          <a:lstStyle/>
          <a:p>
            <a:r>
              <a:rPr lang="en-US" dirty="0"/>
              <a:t>Another example of indirect method: </a:t>
            </a:r>
            <a:r>
              <a:rPr lang="en-US" sz="1800" dirty="0"/>
              <a:t>Combining remote sensing detection and GIS to map selective logging</a:t>
            </a:r>
            <a:endParaRPr lang="en-US" sz="2000"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87" y="1610574"/>
            <a:ext cx="5670995" cy="3797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470323" y="5561911"/>
            <a:ext cx="3214341" cy="323165"/>
          </a:xfrm>
          <a:prstGeom prst="rect">
            <a:avLst/>
          </a:prstGeom>
          <a:solidFill>
            <a:schemeClr val="accent3"/>
          </a:solidFill>
        </p:spPr>
        <p:txBody>
          <a:bodyPr wrap="none" rtlCol="0">
            <a:spAutoFit/>
          </a:bodyPr>
          <a:lstStyle/>
          <a:p>
            <a:pPr>
              <a:lnSpc>
                <a:spcPts val="1800"/>
              </a:lnSpc>
            </a:pPr>
            <a:r>
              <a:rPr lang="en-US" sz="1400" dirty="0">
                <a:latin typeface="Verdana" pitchFamily="34" charset="0"/>
              </a:rPr>
              <a:t>Source: Souza and Barreto 2000.</a:t>
            </a:r>
          </a:p>
        </p:txBody>
      </p:sp>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71" t="4047" r="2973" b="73013"/>
          <a:stretch/>
        </p:blipFill>
        <p:spPr bwMode="auto">
          <a:xfrm>
            <a:off x="2818088" y="1504061"/>
            <a:ext cx="3230310" cy="1307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 Placeholder 2"/>
          <p:cNvSpPr>
            <a:spLocks noGrp="1"/>
          </p:cNvSpPr>
          <p:nvPr>
            <p:ph type="body" sz="quarter" idx="10"/>
          </p:nvPr>
        </p:nvSpPr>
        <p:spPr>
          <a:xfrm>
            <a:off x="5863448" y="1520043"/>
            <a:ext cx="3078940" cy="4131728"/>
          </a:xfrm>
        </p:spPr>
        <p:txBody>
          <a:bodyPr/>
          <a:lstStyle/>
          <a:p>
            <a:r>
              <a:rPr lang="en-US" dirty="0"/>
              <a:t>Detection of roads and log landing created by logging activity can be done with remote sensing.</a:t>
            </a:r>
          </a:p>
          <a:p>
            <a:r>
              <a:rPr lang="en-US" dirty="0"/>
              <a:t>Buffer distances can be applied using GIS to estimate the area affected by logging.</a:t>
            </a:r>
          </a:p>
        </p:txBody>
      </p:sp>
    </p:spTree>
    <p:extLst>
      <p:ext uri="{BB962C8B-B14F-4D97-AF65-F5344CB8AC3E}">
        <p14:creationId xmlns:p14="http://schemas.microsoft.com/office/powerpoint/2010/main" val="3388011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Definition of forest degradation and IPCC GPG* context</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Types of forest degradation</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Approaches to assess forest degradation areas </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selective logging</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fuelwood collection</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Remote sensing approaches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direct methods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indirect methods</a:t>
            </a:r>
          </a:p>
          <a:p>
            <a:pPr marL="457200" lvl="0" indent="-457200">
              <a:lnSpc>
                <a:spcPct val="100000"/>
              </a:lnSpc>
              <a:buSzPct val="115000"/>
              <a:buFont typeface="+mj-lt"/>
              <a:buAutoNum type="arabicPeriod"/>
            </a:pPr>
            <a:r>
              <a:rPr lang="en-GB" sz="2000" b="1" dirty="0"/>
              <a:t>Software requirements</a:t>
            </a:r>
          </a:p>
          <a:p>
            <a:pPr marL="0" lvl="0" indent="0">
              <a:lnSpc>
                <a:spcPct val="100000"/>
              </a:lnSpc>
              <a:buSzPct val="115000"/>
              <a:buNone/>
            </a:pPr>
            <a:endParaRPr lang="en-GB" sz="2000" dirty="0"/>
          </a:p>
          <a:p>
            <a:pPr marL="0" lvl="0" indent="0">
              <a:lnSpc>
                <a:spcPct val="100000"/>
              </a:lnSpc>
              <a:buSzPct val="115000"/>
              <a:buNone/>
            </a:pPr>
            <a:r>
              <a:rPr lang="en-GB" sz="1800" dirty="0">
                <a:solidFill>
                  <a:schemeClr val="bg2">
                    <a:lumMod val="20000"/>
                    <a:lumOff val="80000"/>
                  </a:schemeClr>
                </a:solidFill>
              </a:rPr>
              <a:t>*GPG = Good Practice Guidance</a:t>
            </a:r>
          </a:p>
          <a:p>
            <a:pPr marL="0" lvl="0" indent="0">
              <a:lnSpc>
                <a:spcPct val="100000"/>
              </a:lnSpc>
              <a:buSzPct val="115000"/>
              <a:buNone/>
            </a:pPr>
            <a:endParaRPr lang="en-GB" sz="1800" dirty="0"/>
          </a:p>
        </p:txBody>
      </p:sp>
    </p:spTree>
    <p:extLst>
      <p:ext uri="{BB962C8B-B14F-4D97-AF65-F5344CB8AC3E}">
        <p14:creationId xmlns:p14="http://schemas.microsoft.com/office/powerpoint/2010/main" val="1885197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en-US" dirty="0"/>
              <a:t>Software to map forest degradation</a:t>
            </a:r>
          </a:p>
        </p:txBody>
      </p:sp>
      <p:sp>
        <p:nvSpPr>
          <p:cNvPr id="3" name="Text Placeholder 2"/>
          <p:cNvSpPr>
            <a:spLocks noGrp="1"/>
          </p:cNvSpPr>
          <p:nvPr>
            <p:ph type="body" sz="quarter" idx="10"/>
          </p:nvPr>
        </p:nvSpPr>
        <p:spPr>
          <a:xfrm>
            <a:off x="421200" y="1520043"/>
            <a:ext cx="8521188" cy="3909208"/>
          </a:xfrm>
        </p:spPr>
        <p:txBody>
          <a:bodyPr/>
          <a:lstStyle/>
          <a:p>
            <a:r>
              <a:rPr lang="en-US" dirty="0"/>
              <a:t>Commercial software such as ENVI, ERDAS, PCI, and ArcGIS can be used to implement most of the methods discussed above.</a:t>
            </a:r>
          </a:p>
          <a:p>
            <a:r>
              <a:rPr lang="en-US" dirty="0"/>
              <a:t>Specialized software has been developed to deal specifically with the mapping and monitoring of forest degradation:</a:t>
            </a:r>
          </a:p>
          <a:p>
            <a:pPr lvl="1"/>
            <a:r>
              <a:rPr lang="en-US" dirty="0"/>
              <a:t>CLASlite</a:t>
            </a:r>
          </a:p>
          <a:p>
            <a:pPr lvl="1"/>
            <a:r>
              <a:rPr lang="en-US" dirty="0"/>
              <a:t>ImgTools </a:t>
            </a:r>
            <a:r>
              <a:rPr lang="en-US" dirty="0">
                <a:solidFill>
                  <a:schemeClr val="accent4"/>
                </a:solidFill>
              </a:rPr>
              <a:t>(See Exercises)</a:t>
            </a:r>
          </a:p>
        </p:txBody>
      </p:sp>
    </p:spTree>
    <p:extLst>
      <p:ext uri="{BB962C8B-B14F-4D97-AF65-F5344CB8AC3E}">
        <p14:creationId xmlns:p14="http://schemas.microsoft.com/office/powerpoint/2010/main" val="170040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6973"/>
          </a:xfrm>
        </p:spPr>
        <p:txBody>
          <a:bodyPr/>
          <a:lstStyle/>
          <a:p>
            <a:pPr lvl="0"/>
            <a:r>
              <a:rPr lang="en-GB" sz="3200" dirty="0"/>
              <a:t>Degradation: Introduction</a:t>
            </a:r>
            <a:endParaRPr lang="en-GB" dirty="0"/>
          </a:p>
        </p:txBody>
      </p:sp>
      <p:sp>
        <p:nvSpPr>
          <p:cNvPr id="7" name="Rectangle 3"/>
          <p:cNvSpPr>
            <a:spLocks noGrp="1" noChangeArrowheads="1"/>
          </p:cNvSpPr>
          <p:nvPr>
            <p:ph type="body" idx="4294967295"/>
          </p:nvPr>
        </p:nvSpPr>
        <p:spPr>
          <a:xfrm>
            <a:off x="173038" y="1400175"/>
            <a:ext cx="8970962" cy="4533900"/>
          </a:xfrm>
          <a:prstGeom prst="rect">
            <a:avLst/>
          </a:prstGeom>
        </p:spPr>
        <p:txBody>
          <a:bodyPr/>
          <a:lstStyle/>
          <a:p>
            <a:pPr>
              <a:lnSpc>
                <a:spcPct val="100000"/>
              </a:lnSpc>
              <a:spcBef>
                <a:spcPts val="1800"/>
              </a:spcBef>
              <a:tabLst>
                <a:tab pos="539750" algn="l"/>
              </a:tabLst>
              <a:defRPr/>
            </a:pPr>
            <a:r>
              <a:rPr lang="en-GB" sz="2000" dirty="0">
                <a:latin typeface="+mn-lt"/>
              </a:rPr>
              <a:t>Forest degradation (changes in forests remaining forests) leads to a long-term/persistent decline in carbon stock.</a:t>
            </a:r>
          </a:p>
          <a:p>
            <a:pPr>
              <a:lnSpc>
                <a:spcPct val="100000"/>
              </a:lnSpc>
              <a:spcBef>
                <a:spcPts val="1800"/>
              </a:spcBef>
              <a:tabLst>
                <a:tab pos="539750" algn="l"/>
              </a:tabLst>
              <a:defRPr/>
            </a:pPr>
            <a:r>
              <a:rPr lang="en-GB" sz="2000" dirty="0">
                <a:latin typeface="+mn-lt"/>
              </a:rPr>
              <a:t>Emission levels per unit area are</a:t>
            </a:r>
            <a:r>
              <a:rPr lang="en-GB" sz="2000" dirty="0">
                <a:solidFill>
                  <a:srgbClr val="FF0000"/>
                </a:solidFill>
                <a:latin typeface="+mn-lt"/>
              </a:rPr>
              <a:t> </a:t>
            </a:r>
            <a:r>
              <a:rPr lang="en-GB" sz="2000" dirty="0">
                <a:latin typeface="+mn-lt"/>
              </a:rPr>
              <a:t>lower than for deforestation; cumulative and secondary effects can result in significant carbon emissions.</a:t>
            </a:r>
          </a:p>
          <a:p>
            <a:pPr>
              <a:lnSpc>
                <a:spcPct val="100000"/>
              </a:lnSpc>
              <a:spcBef>
                <a:spcPts val="1800"/>
              </a:spcBef>
              <a:tabLst>
                <a:tab pos="539750" algn="l"/>
              </a:tabLst>
              <a:defRPr/>
            </a:pPr>
            <a:r>
              <a:rPr lang="en-GB" sz="2000" dirty="0">
                <a:latin typeface="+mn-lt"/>
              </a:rPr>
              <a:t>Monitoring forest degradation is important to avoid displacement of emissions from reduced deforestation.</a:t>
            </a:r>
          </a:p>
          <a:p>
            <a:pPr>
              <a:lnSpc>
                <a:spcPct val="100000"/>
              </a:lnSpc>
              <a:spcBef>
                <a:spcPts val="1800"/>
              </a:spcBef>
              <a:tabLst>
                <a:tab pos="539750" algn="l"/>
              </a:tabLst>
              <a:defRPr/>
            </a:pPr>
            <a:r>
              <a:rPr lang="en-GB" sz="2000" dirty="0">
                <a:latin typeface="+mn-lt"/>
              </a:rPr>
              <a:t>More severe degradation (area/intensity) usually results in more distinct indicators for efficient national monitoring.</a:t>
            </a:r>
          </a:p>
          <a:p>
            <a:pPr marL="0" indent="0" eaLnBrk="1" hangingPunct="1">
              <a:lnSpc>
                <a:spcPct val="100000"/>
              </a:lnSpc>
              <a:spcBef>
                <a:spcPts val="1800"/>
              </a:spcBef>
              <a:buFontTx/>
              <a:buNone/>
              <a:tabLst>
                <a:tab pos="539750" algn="l"/>
              </a:tabLst>
              <a:defRPr/>
            </a:pPr>
            <a:r>
              <a:rPr lang="en-GB" sz="2000" dirty="0">
                <a:latin typeface="+mn-lt"/>
              </a:rPr>
              <a:t> </a:t>
            </a:r>
          </a:p>
        </p:txBody>
      </p:sp>
    </p:spTree>
    <p:extLst>
      <p:ext uri="{BB962C8B-B14F-4D97-AF65-F5344CB8AC3E}">
        <p14:creationId xmlns:p14="http://schemas.microsoft.com/office/powerpoint/2010/main" val="482140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dirty="0"/>
              <a:t>In Summary</a:t>
            </a:r>
          </a:p>
        </p:txBody>
      </p:sp>
      <p:sp>
        <p:nvSpPr>
          <p:cNvPr id="3" name="Text Placeholder 2"/>
          <p:cNvSpPr>
            <a:spLocks noGrp="1"/>
          </p:cNvSpPr>
          <p:nvPr>
            <p:ph type="body" sz="quarter" idx="10"/>
          </p:nvPr>
        </p:nvSpPr>
        <p:spPr>
          <a:xfrm>
            <a:off x="421200" y="1274378"/>
            <a:ext cx="8521188" cy="4404807"/>
          </a:xfrm>
        </p:spPr>
        <p:txBody>
          <a:bodyPr/>
          <a:lstStyle/>
          <a:p>
            <a:r>
              <a:rPr lang="en-GB" dirty="0"/>
              <a:t>It is important to clearly define forest degradation and to set a benchmark for measuring carbon stock changes within a forest area.</a:t>
            </a:r>
          </a:p>
          <a:p>
            <a:r>
              <a:rPr lang="en-GB" dirty="0"/>
              <a:t>Detection of forest degradation by earth observation is not always possible.</a:t>
            </a:r>
          </a:p>
          <a:p>
            <a:r>
              <a:rPr lang="en-GB" dirty="0"/>
              <a:t>Different methodologies can be used to assess different types of forest degradation:</a:t>
            </a:r>
          </a:p>
          <a:p>
            <a:pPr lvl="1"/>
            <a:r>
              <a:rPr lang="en-GB" dirty="0"/>
              <a:t>Field observations and surveys</a:t>
            </a:r>
          </a:p>
          <a:p>
            <a:pPr lvl="1"/>
            <a:r>
              <a:rPr lang="en-GB" dirty="0"/>
              <a:t>Direct remote sensing methods</a:t>
            </a:r>
          </a:p>
          <a:p>
            <a:pPr lvl="1"/>
            <a:r>
              <a:rPr lang="en-GB" dirty="0"/>
              <a:t>Indirect remote sensing methods</a:t>
            </a:r>
          </a:p>
          <a:p>
            <a:r>
              <a:rPr lang="en-GB" dirty="0"/>
              <a:t>Diverse commercial and open source software available for mapping forest degradation</a:t>
            </a:r>
          </a:p>
          <a:p>
            <a:pPr lvl="1"/>
            <a:endParaRPr lang="en-GB" dirty="0"/>
          </a:p>
        </p:txBody>
      </p:sp>
    </p:spTree>
    <p:extLst>
      <p:ext uri="{BB962C8B-B14F-4D97-AF65-F5344CB8AC3E}">
        <p14:creationId xmlns:p14="http://schemas.microsoft.com/office/powerpoint/2010/main" val="3419355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en-US" dirty="0"/>
              <a:t>Country examples and exercises</a:t>
            </a:r>
          </a:p>
        </p:txBody>
      </p:sp>
      <p:sp>
        <p:nvSpPr>
          <p:cNvPr id="3" name="Tijdelijke aanduiding voor tekst 2"/>
          <p:cNvSpPr>
            <a:spLocks noGrp="1"/>
          </p:cNvSpPr>
          <p:nvPr>
            <p:ph type="body" sz="quarter" idx="10"/>
          </p:nvPr>
        </p:nvSpPr>
        <p:spPr>
          <a:xfrm>
            <a:off x="421200" y="1214464"/>
            <a:ext cx="8521188" cy="4641479"/>
          </a:xfrm>
        </p:spPr>
        <p:txBody>
          <a:bodyPr/>
          <a:lstStyle/>
          <a:p>
            <a:pPr>
              <a:lnSpc>
                <a:spcPct val="100000"/>
              </a:lnSpc>
              <a:buNone/>
            </a:pPr>
            <a:r>
              <a:rPr lang="en-US" sz="2000" dirty="0"/>
              <a:t>Country examples:</a:t>
            </a:r>
          </a:p>
          <a:p>
            <a:pPr lvl="0">
              <a:lnSpc>
                <a:spcPct val="100000"/>
              </a:lnSpc>
            </a:pPr>
            <a:r>
              <a:rPr lang="en-US" sz="1600" dirty="0"/>
              <a:t>Peru: Monitoring forest degradation using CLASlite</a:t>
            </a:r>
          </a:p>
          <a:p>
            <a:pPr lvl="0">
              <a:lnSpc>
                <a:spcPct val="100000"/>
              </a:lnSpc>
            </a:pPr>
            <a:r>
              <a:rPr lang="en-US" sz="1600" dirty="0"/>
              <a:t>Cameroon: Monitoring forest degradation using NDFI</a:t>
            </a:r>
          </a:p>
          <a:p>
            <a:pPr lvl="0">
              <a:lnSpc>
                <a:spcPct val="100000"/>
              </a:lnSpc>
            </a:pPr>
            <a:r>
              <a:rPr lang="en-US" sz="1600" dirty="0"/>
              <a:t>Bolivia: Monitoring forest degradation using a combination of SMA fractions and NDFI</a:t>
            </a:r>
            <a:br>
              <a:rPr lang="en-US" sz="1600" dirty="0"/>
            </a:br>
            <a:endParaRPr lang="en-US" sz="1600" dirty="0"/>
          </a:p>
          <a:p>
            <a:pPr>
              <a:lnSpc>
                <a:spcPct val="100000"/>
              </a:lnSpc>
              <a:buNone/>
            </a:pPr>
            <a:r>
              <a:rPr lang="en-US" sz="2000" dirty="0"/>
              <a:t>Exercises:</a:t>
            </a:r>
          </a:p>
          <a:p>
            <a:pPr marL="273050" indent="-273050">
              <a:lnSpc>
                <a:spcPct val="100000"/>
              </a:lnSpc>
            </a:pPr>
            <a:r>
              <a:rPr lang="en-US" sz="1600" dirty="0"/>
              <a:t>Monitoring forest degradation processes (logging), using ImgTools:</a:t>
            </a:r>
          </a:p>
          <a:p>
            <a:pPr lvl="1">
              <a:lnSpc>
                <a:spcPct val="100000"/>
              </a:lnSpc>
            </a:pPr>
            <a:r>
              <a:rPr lang="en-US" sz="1600" dirty="0"/>
              <a:t>Part 1: Introducing ImgTools</a:t>
            </a:r>
          </a:p>
          <a:p>
            <a:pPr lvl="1">
              <a:lnSpc>
                <a:spcPct val="100000"/>
              </a:lnSpc>
            </a:pPr>
            <a:r>
              <a:rPr lang="en-US" sz="1600" dirty="0"/>
              <a:t>Part 2: Forest Change Detection using</a:t>
            </a:r>
            <a:r>
              <a:rPr lang="pt-BR" sz="1600" dirty="0"/>
              <a:t> SMA fractions and NDFI </a:t>
            </a:r>
            <a:endParaRPr lang="en-US" sz="1600" dirty="0"/>
          </a:p>
          <a:p>
            <a:pPr lvl="1">
              <a:lnSpc>
                <a:spcPct val="100000"/>
              </a:lnSpc>
            </a:pPr>
            <a:r>
              <a:rPr lang="en-US" sz="1600" dirty="0"/>
              <a:t>Part 3: Decision Tree Classification </a:t>
            </a:r>
            <a:r>
              <a:rPr lang="pt-BR" sz="1600" dirty="0"/>
              <a:t>using a time-series of SMA and NFDI images </a:t>
            </a:r>
            <a:endParaRPr lang="en-US" sz="1600" dirty="0"/>
          </a:p>
          <a:p>
            <a:pPr>
              <a:lnSpc>
                <a:spcPct val="100000"/>
              </a:lnSpc>
            </a:pPr>
            <a:r>
              <a:rPr lang="en-US" sz="1600" dirty="0"/>
              <a:t>Intact/nonintact forest mapping using a proxy approach</a:t>
            </a:r>
          </a:p>
          <a:p>
            <a:pPr>
              <a:lnSpc>
                <a:spcPct val="100000"/>
              </a:lnSpc>
              <a:buNone/>
            </a:pPr>
            <a:endParaRPr lang="en-US" sz="16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86329"/>
          </a:xfrm>
        </p:spPr>
        <p:txBody>
          <a:bodyPr/>
          <a:lstStyle/>
          <a:p>
            <a:r>
              <a:rPr lang="en-GB" sz="2800" dirty="0"/>
              <a:t>Recommended modules as follow-up</a:t>
            </a:r>
            <a:endParaRPr lang="nl-NL" sz="2800" dirty="0"/>
          </a:p>
        </p:txBody>
      </p:sp>
      <p:sp>
        <p:nvSpPr>
          <p:cNvPr id="3" name="Tijdelijke aanduiding voor tekst 2"/>
          <p:cNvSpPr>
            <a:spLocks noGrp="1"/>
          </p:cNvSpPr>
          <p:nvPr>
            <p:ph type="body" sz="quarter" idx="10"/>
          </p:nvPr>
        </p:nvSpPr>
        <p:spPr/>
        <p:txBody>
          <a:bodyPr/>
          <a:lstStyle/>
          <a:p>
            <a:pPr lvl="0"/>
            <a:r>
              <a:rPr lang="en-GB" sz="2000" dirty="0">
                <a:solidFill>
                  <a:schemeClr val="accent4"/>
                </a:solidFill>
              </a:rPr>
              <a:t>Module 2.3 </a:t>
            </a:r>
            <a:r>
              <a:rPr lang="en-GB" sz="2000" dirty="0"/>
              <a:t>for methods to assess emission factors in order to calculate changes in forest carbon stocks.</a:t>
            </a:r>
          </a:p>
          <a:p>
            <a:pPr lvl="0"/>
            <a:endParaRPr lang="en-GB" sz="2000" dirty="0"/>
          </a:p>
          <a:p>
            <a:pPr lvl="0"/>
            <a:r>
              <a:rPr lang="en-GB" sz="2000" dirty="0">
                <a:solidFill>
                  <a:schemeClr val="accent4"/>
                </a:solidFill>
              </a:rPr>
              <a:t>Modules 3.1 to 3.3 </a:t>
            </a:r>
            <a:r>
              <a:rPr lang="en-GB" sz="2000" dirty="0"/>
              <a:t>to learn more about REDD+ assessment and reporting.</a:t>
            </a:r>
          </a:p>
          <a:p>
            <a:pPr>
              <a:buNone/>
            </a:pPr>
            <a:endParaRPr lang="nl-NL"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dirty="0"/>
              <a:t>References</a:t>
            </a:r>
          </a:p>
        </p:txBody>
      </p:sp>
      <p:sp>
        <p:nvSpPr>
          <p:cNvPr id="3" name="Text Placeholder 2"/>
          <p:cNvSpPr>
            <a:spLocks noGrp="1"/>
          </p:cNvSpPr>
          <p:nvPr>
            <p:ph type="body" sz="quarter" idx="10"/>
          </p:nvPr>
        </p:nvSpPr>
        <p:spPr>
          <a:xfrm>
            <a:off x="421200" y="1296538"/>
            <a:ext cx="8521188" cy="4628312"/>
          </a:xfrm>
        </p:spPr>
        <p:txBody>
          <a:bodyPr/>
          <a:lstStyle/>
          <a:p>
            <a:pPr>
              <a:lnSpc>
                <a:spcPct val="150000"/>
              </a:lnSpc>
            </a:pPr>
            <a:r>
              <a:rPr lang="en-US" sz="1200" dirty="0" err="1"/>
              <a:t>Bucki</a:t>
            </a:r>
            <a:r>
              <a:rPr lang="en-US" sz="1200" dirty="0"/>
              <a:t> et al. 2012. “Assessing REDD+ Performance of Countries with Low Monitoring Capacities: The Matrix Approach.”  </a:t>
            </a:r>
            <a:r>
              <a:rPr lang="en-US" sz="1200" i="1" dirty="0"/>
              <a:t>Environmental Research Letters</a:t>
            </a:r>
            <a:r>
              <a:rPr lang="en-US" sz="1200" dirty="0"/>
              <a:t> 7: 014031. http://iopscience.iop.org/1748-9326/7/1/014031/pdf/1748-9326_7_1_014031.pdf.</a:t>
            </a:r>
            <a:endParaRPr lang="en-GB" sz="1200" dirty="0"/>
          </a:p>
          <a:p>
            <a:pPr>
              <a:lnSpc>
                <a:spcPct val="150000"/>
              </a:lnSpc>
            </a:pPr>
            <a:r>
              <a:rPr lang="en-US" sz="1200" dirty="0"/>
              <a:t>GFOI (Global Forest Observations Initiative). 2014. </a:t>
            </a:r>
            <a:r>
              <a:rPr lang="en-US" sz="1200" i="1" dirty="0"/>
              <a:t>Integrating Remote-sensing and Ground-based Observations for Estimation of Emissions and Removals of Greenhouse Gases in Forests: Methods and Guidance from the Global Forest Observations Initiative</a:t>
            </a:r>
            <a:r>
              <a:rPr lang="en-US" sz="1200" dirty="0"/>
              <a:t>.  (Often GFOI MGD.) Geneva, Switzerland: Group on Earth Observations, version 1.0. http://www.gfoi.org/methods-guidance/. </a:t>
            </a:r>
            <a:endParaRPr lang="en-GB" sz="1200" dirty="0"/>
          </a:p>
          <a:p>
            <a:pPr>
              <a:lnSpc>
                <a:spcPct val="150000"/>
              </a:lnSpc>
            </a:pPr>
            <a:r>
              <a:rPr lang="en-US" sz="1200" dirty="0" err="1"/>
              <a:t>Ghilardi</a:t>
            </a:r>
            <a:r>
              <a:rPr lang="en-US" sz="1200" dirty="0"/>
              <a:t>, Adrian, Gabriela Guerrero, and Omar </a:t>
            </a:r>
            <a:r>
              <a:rPr lang="en-US" sz="1200" dirty="0" err="1"/>
              <a:t>Masera</a:t>
            </a:r>
            <a:r>
              <a:rPr lang="en-US" sz="1200" dirty="0"/>
              <a:t>. 2007. “Spatial Analysis of Residential Fuelwood Supply and Demand Patterns in Mexico Using the WISDOM Approach.” </a:t>
            </a:r>
            <a:r>
              <a:rPr lang="en-US" sz="1200" i="1" dirty="0"/>
              <a:t>Biomass and Bioenergy</a:t>
            </a:r>
            <a:r>
              <a:rPr lang="en-US" sz="1200" dirty="0"/>
              <a:t> 31 (7): 475–491. http://dx.doi.org/10.1016/j.biombioe.2007.02.003.</a:t>
            </a:r>
            <a:endParaRPr lang="en-GB" sz="1200" dirty="0"/>
          </a:p>
          <a:p>
            <a:pPr>
              <a:lnSpc>
                <a:spcPct val="150000"/>
              </a:lnSpc>
            </a:pPr>
            <a:r>
              <a:rPr lang="en-US" sz="1200" dirty="0"/>
              <a:t>GOFC-GOLD (Global Observation of Forest Cover and Land Dynamics). 2014. </a:t>
            </a:r>
            <a:r>
              <a:rPr lang="en-US" sz="1200" i="1" dirty="0"/>
              <a:t>A Sourcebook of Methods and Procedures for Monitoring and Reporting  Anthropogenic  Greenhouse  Gas  Emissions  and  Removals Associated with Deforestation,  Gains  and  Losses  of  Carbon  Stocks  in  Forests  Remaining Forests,  and  Forestation</a:t>
            </a:r>
            <a:r>
              <a:rPr lang="en-US" sz="1200" dirty="0"/>
              <a:t>.  (Often GOFC-GOLD Sourcebook.) Netherland: GOFC-GOLD Land Cover Project Office, Wageningen University. http://www.gofcgold.wur.nl/redd/index.php.</a:t>
            </a:r>
            <a:endParaRPr lang="en-GB" sz="1200" dirty="0"/>
          </a:p>
        </p:txBody>
      </p:sp>
    </p:spTree>
    <p:extLst>
      <p:ext uri="{BB962C8B-B14F-4D97-AF65-F5344CB8AC3E}">
        <p14:creationId xmlns:p14="http://schemas.microsoft.com/office/powerpoint/2010/main" val="3260289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341194"/>
            <a:ext cx="8521188" cy="5583655"/>
          </a:xfrm>
        </p:spPr>
        <p:txBody>
          <a:bodyPr/>
          <a:lstStyle/>
          <a:p>
            <a:pPr>
              <a:lnSpc>
                <a:spcPct val="150000"/>
              </a:lnSpc>
            </a:pPr>
            <a:r>
              <a:rPr lang="en-US" sz="1200" dirty="0"/>
              <a:t>Herold, M., et al. 2011. “Options for Monitoring and Estimating Historical Carbon Emissions from Forest Degradation in the Context of REDD+.” </a:t>
            </a:r>
            <a:r>
              <a:rPr lang="en-US" sz="1200" u="sng" dirty="0"/>
              <a:t>Carbon Balance and Management</a:t>
            </a:r>
            <a:r>
              <a:rPr lang="en-US" sz="1200" dirty="0"/>
              <a:t> 6 (13). doi:10.1186/1750-0680-6-13. http://www.cbmjournal.com/content/6/1/13</a:t>
            </a:r>
            <a:endParaRPr lang="en-GB" sz="1200" dirty="0"/>
          </a:p>
          <a:p>
            <a:pPr>
              <a:lnSpc>
                <a:spcPct val="150000"/>
              </a:lnSpc>
            </a:pPr>
            <a:r>
              <a:rPr lang="en-US" sz="1200" dirty="0"/>
              <a:t>Hosonuma, N., M. Herold, V. De Sy, R. De Fries, M. </a:t>
            </a:r>
            <a:r>
              <a:rPr lang="en-US" sz="1200" dirty="0" err="1"/>
              <a:t>Brockhaus</a:t>
            </a:r>
            <a:r>
              <a:rPr lang="en-US" sz="1200" dirty="0"/>
              <a:t>, L. </a:t>
            </a:r>
            <a:r>
              <a:rPr lang="en-US" sz="1200" dirty="0" err="1"/>
              <a:t>Verchot</a:t>
            </a:r>
            <a:r>
              <a:rPr lang="en-US" sz="1200" dirty="0"/>
              <a:t>, A. Angelsen, and E. Romijn. 2012. ”An Assessment of Deforestation and Forest Degradation Drivers in Developing Countries.” </a:t>
            </a:r>
            <a:r>
              <a:rPr lang="en-US" sz="1200" i="1" dirty="0"/>
              <a:t>Environmental Research Letters</a:t>
            </a:r>
            <a:r>
              <a:rPr lang="en-US" sz="1200" dirty="0"/>
              <a:t> 7 (4) 044009. doi:10.1088/1748-9326/7/4/044009.</a:t>
            </a:r>
            <a:endParaRPr lang="en-GB" sz="1200" dirty="0"/>
          </a:p>
          <a:p>
            <a:pPr>
              <a:lnSpc>
                <a:spcPct val="150000"/>
              </a:lnSpc>
            </a:pPr>
            <a:r>
              <a:rPr lang="en-US" sz="1200" dirty="0" err="1"/>
              <a:t>Laurance</a:t>
            </a:r>
            <a:r>
              <a:rPr lang="en-US" sz="1200" dirty="0"/>
              <a:t>, William F., and Carlos A. Peres. 2006. </a:t>
            </a:r>
            <a:r>
              <a:rPr lang="en-US" sz="1200" i="1" dirty="0"/>
              <a:t>Emerging Threats to Tropical Forests</a:t>
            </a:r>
            <a:r>
              <a:rPr lang="en-US" sz="1200" dirty="0"/>
              <a:t>. University of Chicago Press.</a:t>
            </a:r>
            <a:endParaRPr lang="en-GB" sz="1200" dirty="0"/>
          </a:p>
          <a:p>
            <a:pPr>
              <a:lnSpc>
                <a:spcPct val="150000"/>
              </a:lnSpc>
            </a:pPr>
            <a:r>
              <a:rPr lang="en-US" sz="1200" dirty="0" err="1"/>
              <a:t>Mollicone</a:t>
            </a:r>
            <a:r>
              <a:rPr lang="en-US" sz="1200" dirty="0"/>
              <a:t>, D., et al. 2007. “An Incentive Mechanism for Reducing Emissions from Conversion of Intact and Non-intact Forests.” </a:t>
            </a:r>
            <a:r>
              <a:rPr lang="en-US" sz="1200" i="1" dirty="0"/>
              <a:t>Climatic Change</a:t>
            </a:r>
            <a:r>
              <a:rPr lang="en-US" sz="1200" dirty="0"/>
              <a:t> 83: 477–93.</a:t>
            </a:r>
            <a:endParaRPr lang="en-GB" sz="1200" dirty="0"/>
          </a:p>
          <a:p>
            <a:pPr>
              <a:lnSpc>
                <a:spcPct val="150000"/>
              </a:lnSpc>
            </a:pPr>
            <a:r>
              <a:rPr lang="en-US" sz="1200" dirty="0"/>
              <a:t>Morton, D., et al. 2011. “Historic Emissions from Deforestation and Forest Degradation in </a:t>
            </a:r>
            <a:r>
              <a:rPr lang="en-US" sz="1200" dirty="0" err="1"/>
              <a:t>Mato</a:t>
            </a:r>
            <a:r>
              <a:rPr lang="en-US" sz="1200" dirty="0"/>
              <a:t> Grosso, Brazil: 1) source data uncertainties.” </a:t>
            </a:r>
            <a:r>
              <a:rPr lang="en-US" sz="1200" i="1" dirty="0"/>
              <a:t>Carbon Balance and Management </a:t>
            </a:r>
            <a:r>
              <a:rPr lang="en-US" sz="1200" dirty="0"/>
              <a:t>6 (18). doi:10.1186/1750-0680-6-18.</a:t>
            </a:r>
            <a:endParaRPr lang="en-GB" sz="1200" dirty="0"/>
          </a:p>
          <a:p>
            <a:pPr>
              <a:lnSpc>
                <a:spcPct val="150000"/>
              </a:lnSpc>
            </a:pPr>
            <a:r>
              <a:rPr lang="en-US" sz="1200" dirty="0"/>
              <a:t>Pearson, T. R. H, S. Brown, and F. M. </a:t>
            </a:r>
            <a:r>
              <a:rPr lang="en-US" sz="1200" dirty="0" err="1"/>
              <a:t>Casarim</a:t>
            </a:r>
            <a:r>
              <a:rPr lang="en-US" sz="1200" dirty="0"/>
              <a:t>. 2014.  “Carbon Emissions from Tropical Forest Degradation Caused by Logging.”  </a:t>
            </a:r>
            <a:r>
              <a:rPr lang="en-US" sz="1200" i="1" dirty="0"/>
              <a:t>Environmental Research Letters</a:t>
            </a:r>
            <a:r>
              <a:rPr lang="en-US" sz="1200" dirty="0"/>
              <a:t> 9 (3): 034017. doi:10.1088/1748-9326/9/3/034017 </a:t>
            </a:r>
            <a:r>
              <a:rPr lang="en-US" sz="1200" dirty="0">
                <a:hlinkClick r:id="rId2"/>
              </a:rPr>
              <a:t>https://www.winrock.org/wp-content/uploads/2016/03/Pearson-et-al-2014-Logging.pdf</a:t>
            </a:r>
            <a:r>
              <a:rPr lang="en-US" sz="1200" dirty="0"/>
              <a:t> </a:t>
            </a:r>
          </a:p>
        </p:txBody>
      </p:sp>
    </p:spTree>
    <p:extLst>
      <p:ext uri="{BB962C8B-B14F-4D97-AF65-F5344CB8AC3E}">
        <p14:creationId xmlns:p14="http://schemas.microsoft.com/office/powerpoint/2010/main" val="1602213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491320"/>
            <a:ext cx="8521188" cy="5433530"/>
          </a:xfrm>
        </p:spPr>
        <p:txBody>
          <a:bodyPr/>
          <a:lstStyle/>
          <a:p>
            <a:pPr>
              <a:lnSpc>
                <a:spcPct val="150000"/>
              </a:lnSpc>
            </a:pPr>
            <a:r>
              <a:rPr lang="en-US" sz="1200" dirty="0"/>
              <a:t>Pearson, T. R. H, S. Brown, L.T. Murray, and G. Sidman. 2017. “Greenhouse gas emissions from tropical forest degradation: an underestimated source.” </a:t>
            </a:r>
            <a:r>
              <a:rPr lang="en-US" sz="1200" i="1" dirty="0"/>
              <a:t>Carbon Balance and Management 12:3</a:t>
            </a:r>
            <a:r>
              <a:rPr lang="en-US" sz="1200" dirty="0"/>
              <a:t> </a:t>
            </a:r>
            <a:r>
              <a:rPr lang="en-US" sz="1200" dirty="0">
                <a:hlinkClick r:id="rId2"/>
              </a:rPr>
              <a:t>https://link.springer.com/article/10.1186%2Fs13021-017-0072-2</a:t>
            </a:r>
            <a:r>
              <a:rPr lang="en-US" sz="1200" dirty="0"/>
              <a:t> </a:t>
            </a:r>
            <a:endParaRPr lang="en-GB" sz="1200" dirty="0"/>
          </a:p>
          <a:p>
            <a:pPr>
              <a:lnSpc>
                <a:spcPct val="150000"/>
              </a:lnSpc>
            </a:pPr>
            <a:r>
              <a:rPr lang="en-US" sz="1200" dirty="0" err="1"/>
              <a:t>Potapov</a:t>
            </a:r>
            <a:r>
              <a:rPr lang="en-US" sz="1200" dirty="0"/>
              <a:t>, P., et al. 2008. “Mapping the World’s Intact Forest Landscapes by Remote Sensing.” </a:t>
            </a:r>
            <a:r>
              <a:rPr lang="en-US" sz="1200" i="1" dirty="0"/>
              <a:t>Ecology and Society </a:t>
            </a:r>
            <a:r>
              <a:rPr lang="en-US" sz="1200" dirty="0"/>
              <a:t>13: 51. http://www.ecologyandsociety.org/vol13/iss2/art51/.</a:t>
            </a:r>
            <a:endParaRPr lang="en-GB" sz="1200" dirty="0"/>
          </a:p>
          <a:p>
            <a:pPr>
              <a:lnSpc>
                <a:spcPct val="150000"/>
              </a:lnSpc>
            </a:pPr>
            <a:r>
              <a:rPr lang="en-US" sz="1200" dirty="0" err="1"/>
              <a:t>Simula</a:t>
            </a:r>
            <a:r>
              <a:rPr lang="en-US" sz="1200" dirty="0"/>
              <a:t>, M. 2009. “Towards Defining Forest Degradation: Comparative Analysis Of Existing Definitions.” Working Paper 154, FAO, Rome. ftp://ftp.fao.org/docrep/fao/012/k6217e/k6217e00.pdf </a:t>
            </a:r>
            <a:endParaRPr lang="en-GB" sz="1200" dirty="0"/>
          </a:p>
          <a:p>
            <a:pPr>
              <a:lnSpc>
                <a:spcPct val="150000"/>
              </a:lnSpc>
            </a:pPr>
            <a:r>
              <a:rPr lang="en-US" sz="1200" dirty="0"/>
              <a:t>Souza. 2012. “Monitoring of Forest Degradation.” In: </a:t>
            </a:r>
            <a:r>
              <a:rPr lang="en-US" sz="1200" dirty="0" err="1"/>
              <a:t>Achard</a:t>
            </a:r>
            <a:r>
              <a:rPr lang="en-US" sz="1200" dirty="0"/>
              <a:t>, F., Hansen, M.C. </a:t>
            </a:r>
            <a:r>
              <a:rPr lang="en-US" sz="1200" i="1" dirty="0"/>
              <a:t>Global Forest Monitoring from Earth Observation.</a:t>
            </a:r>
            <a:r>
              <a:rPr lang="en-US" sz="1200" dirty="0"/>
              <a:t> CRC Press. https://www.crcpress.com/product/isbn/9781466552012</a:t>
            </a:r>
            <a:endParaRPr lang="en-GB" sz="1200" dirty="0"/>
          </a:p>
          <a:p>
            <a:pPr>
              <a:lnSpc>
                <a:spcPct val="150000"/>
              </a:lnSpc>
            </a:pPr>
            <a:r>
              <a:rPr lang="en-GB" sz="1200" dirty="0"/>
              <a:t>Souza, C. and </a:t>
            </a:r>
            <a:r>
              <a:rPr lang="en-GB" sz="1200" dirty="0" err="1"/>
              <a:t>Barreto</a:t>
            </a:r>
            <a:r>
              <a:rPr lang="en-GB" sz="1200" dirty="0"/>
              <a:t>, P. 2000. </a:t>
            </a:r>
            <a:r>
              <a:rPr lang="en-US" sz="1200" dirty="0"/>
              <a:t>An alternative approach for detecting and monitoring selectively logged forests in the Amazon.</a:t>
            </a:r>
            <a:r>
              <a:rPr lang="en-US" sz="1200" i="1" dirty="0"/>
              <a:t> International Journal of Remote Sensing</a:t>
            </a:r>
            <a:r>
              <a:rPr lang="en-US" sz="1200" dirty="0"/>
              <a:t> , 21, 173–179.</a:t>
            </a:r>
            <a:endParaRPr lang="en-GB" sz="1200" dirty="0"/>
          </a:p>
          <a:p>
            <a:pPr>
              <a:lnSpc>
                <a:spcPct val="150000"/>
              </a:lnSpc>
            </a:pPr>
            <a:r>
              <a:rPr lang="en-US" sz="1200" dirty="0"/>
              <a:t>UNFCCC (United Nations Framework Convention on Climate Change). 2008.  “Informal Meeting of Experts on Methodological Issues Related to Forest Degradation:  Chair’s Summary of Key Messages.”  Bonn, October 20–21. http://unfccc.int/methods_science/redd/items/4579.php.</a:t>
            </a:r>
            <a:endParaRPr lang="en-GB" sz="1200" dirty="0"/>
          </a:p>
          <a:p>
            <a:pPr>
              <a:lnSpc>
                <a:spcPct val="150000"/>
              </a:lnSpc>
            </a:pPr>
            <a:endParaRPr lang="en-GB" sz="1200" dirty="0"/>
          </a:p>
          <a:p>
            <a:pPr marL="0" indent="0">
              <a:buNone/>
            </a:pPr>
            <a:endParaRPr lang="en-GB" sz="1200" dirty="0"/>
          </a:p>
        </p:txBody>
      </p:sp>
    </p:spTree>
    <p:extLst>
      <p:ext uri="{BB962C8B-B14F-4D97-AF65-F5344CB8AC3E}">
        <p14:creationId xmlns:p14="http://schemas.microsoft.com/office/powerpoint/2010/main" val="2806552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pPr lvl="0"/>
            <a:r>
              <a:rPr lang="en-US" sz="3200" dirty="0"/>
              <a:t>Defining forest degradation</a:t>
            </a:r>
            <a:endParaRPr lang="en-US" dirty="0"/>
          </a:p>
        </p:txBody>
      </p:sp>
      <p:sp>
        <p:nvSpPr>
          <p:cNvPr id="4" name="Text Placeholder 3"/>
          <p:cNvSpPr>
            <a:spLocks noGrp="1"/>
          </p:cNvSpPr>
          <p:nvPr>
            <p:ph type="body" sz="quarter" idx="10"/>
          </p:nvPr>
        </p:nvSpPr>
        <p:spPr>
          <a:xfrm>
            <a:off x="134717" y="1269215"/>
            <a:ext cx="5468586" cy="4940516"/>
          </a:xfrm>
        </p:spPr>
        <p:txBody>
          <a:bodyPr/>
          <a:lstStyle/>
          <a:p>
            <a:r>
              <a:rPr lang="en-US" sz="1800" dirty="0">
                <a:solidFill>
                  <a:srgbClr val="005172"/>
                </a:solidFill>
              </a:rPr>
              <a:t>Over 50 definitions have been identified in the scientific literature (Simula 2009; Herold 2011).</a:t>
            </a:r>
          </a:p>
          <a:p>
            <a:r>
              <a:rPr lang="en-US" sz="1800" dirty="0">
                <a:solidFill>
                  <a:srgbClr val="005172"/>
                </a:solidFill>
                <a:cs typeface="Times New Roman" charset="0"/>
              </a:rPr>
              <a:t>Broadly speaking, forest degradation is a type of anthropogenic intervention </a:t>
            </a:r>
            <a:r>
              <a:rPr lang="en-US" sz="1800" dirty="0">
                <a:cs typeface="Times New Roman" charset="0"/>
              </a:rPr>
              <a:t>that </a:t>
            </a:r>
            <a:r>
              <a:rPr lang="en-US" sz="1800" dirty="0">
                <a:solidFill>
                  <a:srgbClr val="005172"/>
                </a:solidFill>
                <a:cs typeface="Times New Roman" charset="0"/>
              </a:rPr>
              <a:t>leads to changes in forest cover, structure and/or composition, and function of the original forest.</a:t>
            </a:r>
          </a:p>
          <a:p>
            <a:r>
              <a:rPr lang="en-US" sz="1800" dirty="0">
                <a:solidFill>
                  <a:srgbClr val="005172"/>
                </a:solidFill>
                <a:cs typeface="Times New Roman" charset="0"/>
              </a:rPr>
              <a:t>Changes can be </a:t>
            </a:r>
            <a:r>
              <a:rPr lang="en-US" sz="1800" dirty="0">
                <a:cs typeface="Times New Roman" charset="0"/>
              </a:rPr>
              <a:t>temporary </a:t>
            </a:r>
            <a:r>
              <a:rPr lang="en-US" sz="1800" dirty="0">
                <a:solidFill>
                  <a:srgbClr val="005172"/>
                </a:solidFill>
                <a:cs typeface="Times New Roman" charset="0"/>
              </a:rPr>
              <a:t>or permanent.</a:t>
            </a:r>
          </a:p>
          <a:p>
            <a:r>
              <a:rPr lang="en-US" sz="1800" dirty="0">
                <a:solidFill>
                  <a:srgbClr val="005172"/>
                </a:solidFill>
                <a:cs typeface="Times New Roman" charset="0"/>
              </a:rPr>
              <a:t>Changes can affect biodiversity, carbon stocks, hydrological and biogeochemical cycles, soil, and other environmental services.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303" y="1691353"/>
            <a:ext cx="3270822" cy="2227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619750" y="3982114"/>
            <a:ext cx="3238500" cy="784830"/>
          </a:xfrm>
          <a:prstGeom prst="rect">
            <a:avLst/>
          </a:prstGeom>
          <a:solidFill>
            <a:schemeClr val="accent3"/>
          </a:solidFill>
        </p:spPr>
        <p:txBody>
          <a:bodyPr wrap="square" rtlCol="0">
            <a:spAutoFit/>
          </a:bodyPr>
          <a:lstStyle/>
          <a:p>
            <a:pPr>
              <a:lnSpc>
                <a:spcPts val="1800"/>
              </a:lnSpc>
            </a:pPr>
            <a:r>
              <a:rPr lang="en-US" sz="1200" dirty="0">
                <a:latin typeface="Verdana" pitchFamily="34" charset="0"/>
              </a:rPr>
              <a:t>Example of forest degradation caused by recurrent logging and fires in Sinop region, Mato Grosso state, Brazil.</a:t>
            </a:r>
          </a:p>
        </p:txBody>
      </p:sp>
    </p:spTree>
    <p:extLst>
      <p:ext uri="{BB962C8B-B14F-4D97-AF65-F5344CB8AC3E}">
        <p14:creationId xmlns:p14="http://schemas.microsoft.com/office/powerpoint/2010/main" val="146502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652358" cy="786329"/>
          </a:xfrm>
        </p:spPr>
        <p:txBody>
          <a:bodyPr/>
          <a:lstStyle/>
          <a:p>
            <a:r>
              <a:rPr lang="en-GB" sz="2800" dirty="0"/>
              <a:t>Earlier IPCC definition of forest degradation</a:t>
            </a:r>
          </a:p>
        </p:txBody>
      </p:sp>
      <p:sp>
        <p:nvSpPr>
          <p:cNvPr id="3" name="Text Placeholder 2"/>
          <p:cNvSpPr>
            <a:spLocks noGrp="1"/>
          </p:cNvSpPr>
          <p:nvPr>
            <p:ph type="body" sz="quarter" idx="10"/>
          </p:nvPr>
        </p:nvSpPr>
        <p:spPr>
          <a:xfrm>
            <a:off x="397754" y="1383817"/>
            <a:ext cx="8521188" cy="3969233"/>
          </a:xfrm>
        </p:spPr>
        <p:txBody>
          <a:bodyPr/>
          <a:lstStyle/>
          <a:p>
            <a:pPr>
              <a:lnSpc>
                <a:spcPct val="100000"/>
              </a:lnSpc>
            </a:pPr>
            <a:r>
              <a:rPr lang="en-GB" dirty="0"/>
              <a:t>For the purpose of the UN Convention on Climate Change, IPCC defined forest degradation in 2003 based on removal of forest carbon stocks:</a:t>
            </a:r>
          </a:p>
          <a:p>
            <a:pPr marL="730250" lvl="1" indent="0">
              <a:lnSpc>
                <a:spcPct val="100000"/>
              </a:lnSpc>
              <a:buNone/>
            </a:pPr>
            <a:r>
              <a:rPr lang="en-GB" dirty="0"/>
              <a:t>“A direct, human-induced, long-term loss (persisting for X years or more) or at least Y% of forest carbon stocks [and forest values] since time T and not qualifying as deforestation”</a:t>
            </a:r>
          </a:p>
          <a:p>
            <a:pPr marL="696913" lvl="1" indent="0">
              <a:lnSpc>
                <a:spcPct val="100000"/>
              </a:lnSpc>
              <a:buNone/>
            </a:pPr>
            <a:r>
              <a:rPr lang="en-GB" dirty="0"/>
              <a:t>(X, Y, and T have not been defined.)</a:t>
            </a:r>
          </a:p>
        </p:txBody>
      </p:sp>
    </p:spTree>
    <p:extLst>
      <p:ext uri="{BB962C8B-B14F-4D97-AF65-F5344CB8AC3E}">
        <p14:creationId xmlns:p14="http://schemas.microsoft.com/office/powerpoint/2010/main" val="1671652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US" sz="2800" dirty="0"/>
              <a:t>Definition in terms of REDD+</a:t>
            </a:r>
            <a:endParaRPr lang="en-US" dirty="0"/>
          </a:p>
        </p:txBody>
      </p:sp>
      <p:sp>
        <p:nvSpPr>
          <p:cNvPr id="3" name="Tijdelijke aanduiding voor tekst 2"/>
          <p:cNvSpPr>
            <a:spLocks noGrp="1"/>
          </p:cNvSpPr>
          <p:nvPr>
            <p:ph type="body" sz="quarter" idx="10"/>
          </p:nvPr>
        </p:nvSpPr>
        <p:spPr>
          <a:xfrm>
            <a:off x="235164" y="1339204"/>
            <a:ext cx="8785613" cy="4404807"/>
          </a:xfrm>
        </p:spPr>
        <p:txBody>
          <a:bodyPr/>
          <a:lstStyle/>
          <a:p>
            <a:pPr>
              <a:lnSpc>
                <a:spcPct val="100000"/>
              </a:lnSpc>
            </a:pPr>
            <a:r>
              <a:rPr lang="en-US" sz="2000" dirty="0">
                <a:solidFill>
                  <a:schemeClr val="accent5">
                    <a:lumMod val="75000"/>
                  </a:schemeClr>
                </a:solidFill>
              </a:rPr>
              <a:t>General guidance from SBSTA expert meeting (UNFCCC 2008):</a:t>
            </a:r>
          </a:p>
          <a:p>
            <a:pPr lvl="1">
              <a:lnSpc>
                <a:spcPct val="100000"/>
              </a:lnSpc>
            </a:pPr>
            <a:r>
              <a:rPr lang="en-US" sz="2000" dirty="0">
                <a:solidFill>
                  <a:schemeClr val="accent5">
                    <a:lumMod val="75000"/>
                  </a:schemeClr>
                </a:solidFill>
              </a:rPr>
              <a:t>“Degradation leads to a loss of carbon stock within forests that remain forests”</a:t>
            </a:r>
          </a:p>
          <a:p>
            <a:pPr>
              <a:lnSpc>
                <a:spcPct val="100000"/>
              </a:lnSpc>
            </a:pPr>
            <a:r>
              <a:rPr lang="en-GB" sz="2000" dirty="0">
                <a:solidFill>
                  <a:schemeClr val="accent5">
                    <a:lumMod val="75000"/>
                  </a:schemeClr>
                </a:solidFill>
              </a:rPr>
              <a:t>Definition of forests directly affects definition of forest degradation (... within remaining forest)</a:t>
            </a:r>
            <a:endParaRPr lang="en-US" sz="2000" dirty="0">
              <a:solidFill>
                <a:schemeClr val="accent5">
                  <a:lumMod val="75000"/>
                </a:schemeClr>
              </a:solidFill>
            </a:endParaRPr>
          </a:p>
          <a:p>
            <a:pPr>
              <a:lnSpc>
                <a:spcPct val="100000"/>
              </a:lnSpc>
            </a:pPr>
            <a:r>
              <a:rPr lang="en-US" sz="2000" dirty="0">
                <a:solidFill>
                  <a:schemeClr val="accent5">
                    <a:lumMod val="75000"/>
                  </a:schemeClr>
                </a:solidFill>
              </a:rPr>
              <a:t>Several processes lead to forest degradation: logging, fuelwood collection, fire, forest grazing etc.</a:t>
            </a:r>
          </a:p>
          <a:p>
            <a:pPr>
              <a:lnSpc>
                <a:spcPct val="100000"/>
              </a:lnSpc>
            </a:pPr>
            <a:r>
              <a:rPr lang="en-GB" sz="2000" dirty="0">
                <a:solidFill>
                  <a:schemeClr val="accent5">
                    <a:lumMod val="75000"/>
                  </a:schemeClr>
                </a:solidFill>
              </a:rPr>
              <a:t>From a monitoring perspective it is important to consider what type/process of degradation to be assessed:</a:t>
            </a:r>
          </a:p>
          <a:p>
            <a:pPr lvl="1">
              <a:lnSpc>
                <a:spcPct val="100000"/>
              </a:lnSpc>
            </a:pPr>
            <a:r>
              <a:rPr lang="en-GB" sz="2000" dirty="0">
                <a:solidFill>
                  <a:schemeClr val="accent5">
                    <a:lumMod val="75000"/>
                  </a:schemeClr>
                </a:solidFill>
              </a:rPr>
              <a:t>Different types of degradation may require different methods and data for monitoring</a:t>
            </a:r>
            <a:endParaRPr lang="en-US" sz="2000" dirty="0">
              <a:solidFill>
                <a:schemeClr val="accent5">
                  <a:lumMod val="75000"/>
                </a:schemeClr>
              </a:solidFill>
            </a:endParaRPr>
          </a:p>
          <a:p>
            <a:pPr marL="0" indent="0">
              <a:lnSpc>
                <a:spcPct val="100000"/>
              </a:lnSpc>
              <a:buSzPct val="110000"/>
              <a:buNone/>
            </a:pPr>
            <a:endParaRPr lang="en-US" sz="2000" dirty="0">
              <a:solidFill>
                <a:schemeClr val="accent5">
                  <a:lumMod val="75000"/>
                </a:schemeClr>
              </a:solidFill>
              <a:latin typeface="Verdana"/>
              <a:cs typeface="Verdana"/>
            </a:endParaRPr>
          </a:p>
        </p:txBody>
      </p:sp>
    </p:spTree>
    <p:extLst>
      <p:ext uri="{BB962C8B-B14F-4D97-AF65-F5344CB8AC3E}">
        <p14:creationId xmlns:p14="http://schemas.microsoft.com/office/powerpoint/2010/main" val="3376802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dirty="0"/>
              <a:t>Outline of lecture</a:t>
            </a:r>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Definition of forest degradation and IPCC GPG* context</a:t>
            </a:r>
          </a:p>
          <a:p>
            <a:pPr marL="457200" lvl="0" indent="-457200">
              <a:lnSpc>
                <a:spcPct val="100000"/>
              </a:lnSpc>
              <a:buSzPct val="115000"/>
              <a:buFont typeface="+mj-lt"/>
              <a:buAutoNum type="arabicPeriod"/>
            </a:pPr>
            <a:r>
              <a:rPr lang="en-GB" sz="2000" b="1" dirty="0"/>
              <a:t>Types of forest degradation</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Approaches to assess forest degradation areas </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selective logging</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Monitoring forest degradation from fuelwood collection</a:t>
            </a:r>
          </a:p>
          <a:p>
            <a:pPr marL="1244600" lvl="1" indent="-514350">
              <a:lnSpc>
                <a:spcPct val="100000"/>
              </a:lnSpc>
              <a:buClr>
                <a:schemeClr val="bg2">
                  <a:lumMod val="20000"/>
                  <a:lumOff val="80000"/>
                </a:schemeClr>
              </a:buClr>
              <a:buFont typeface="+mj-lt"/>
              <a:buAutoNum type="romanLcPeriod"/>
            </a:pPr>
            <a:r>
              <a:rPr lang="en-GB" sz="2000" dirty="0">
                <a:solidFill>
                  <a:schemeClr val="bg2">
                    <a:lumMod val="20000"/>
                    <a:lumOff val="80000"/>
                  </a:schemeClr>
                </a:solidFill>
              </a:rPr>
              <a:t>Remote sensing approaches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direct methods</a:t>
            </a:r>
          </a:p>
          <a:p>
            <a:pPr marL="2141537" lvl="2" indent="-514350">
              <a:lnSpc>
                <a:spcPct val="100000"/>
              </a:lnSpc>
              <a:buClr>
                <a:schemeClr val="bg2">
                  <a:lumMod val="20000"/>
                  <a:lumOff val="80000"/>
                </a:schemeClr>
              </a:buClr>
              <a:buFont typeface="+mj-lt"/>
              <a:buAutoNum type="alphaLcParenR"/>
            </a:pPr>
            <a:r>
              <a:rPr lang="en-GB" sz="2000" dirty="0">
                <a:solidFill>
                  <a:schemeClr val="bg2">
                    <a:lumMod val="20000"/>
                    <a:lumOff val="80000"/>
                  </a:schemeClr>
                </a:solidFill>
              </a:rPr>
              <a:t>indirect methods</a:t>
            </a:r>
          </a:p>
          <a:p>
            <a:pPr marL="457200" lvl="0" indent="-457200">
              <a:lnSpc>
                <a:spcPct val="100000"/>
              </a:lnSpc>
              <a:buClr>
                <a:schemeClr val="bg2">
                  <a:lumMod val="20000"/>
                  <a:lumOff val="80000"/>
                </a:schemeClr>
              </a:buClr>
              <a:buSzPct val="115000"/>
              <a:buFont typeface="+mj-lt"/>
              <a:buAutoNum type="arabicPeriod"/>
            </a:pPr>
            <a:r>
              <a:rPr lang="en-GB" sz="2000" dirty="0">
                <a:solidFill>
                  <a:schemeClr val="bg2">
                    <a:lumMod val="20000"/>
                    <a:lumOff val="80000"/>
                  </a:schemeClr>
                </a:solidFill>
              </a:rPr>
              <a:t>Software requirements</a:t>
            </a:r>
          </a:p>
          <a:p>
            <a:pPr marL="457200" lvl="0" indent="-457200">
              <a:lnSpc>
                <a:spcPct val="100000"/>
              </a:lnSpc>
              <a:buClr>
                <a:schemeClr val="bg2">
                  <a:lumMod val="20000"/>
                  <a:lumOff val="80000"/>
                </a:schemeClr>
              </a:buClr>
              <a:buSzPct val="115000"/>
              <a:buFont typeface="+mj-lt"/>
              <a:buAutoNum type="arabicPeriod"/>
            </a:pPr>
            <a:endParaRPr lang="en-GB" sz="2000" dirty="0">
              <a:solidFill>
                <a:schemeClr val="bg2">
                  <a:lumMod val="20000"/>
                  <a:lumOff val="80000"/>
                </a:schemeClr>
              </a:solidFill>
            </a:endParaRPr>
          </a:p>
          <a:p>
            <a:pPr marL="0" lvl="0" indent="0">
              <a:lnSpc>
                <a:spcPct val="100000"/>
              </a:lnSpc>
              <a:buClr>
                <a:schemeClr val="bg2">
                  <a:lumMod val="20000"/>
                  <a:lumOff val="80000"/>
                </a:schemeClr>
              </a:buClr>
              <a:buSzPct val="115000"/>
              <a:buNone/>
            </a:pPr>
            <a:r>
              <a:rPr lang="en-GB" sz="1800" dirty="0">
                <a:solidFill>
                  <a:schemeClr val="bg2">
                    <a:lumMod val="20000"/>
                    <a:lumOff val="80000"/>
                  </a:schemeClr>
                </a:solidFill>
              </a:rPr>
              <a:t>*GPG = Good Practice Guidance</a:t>
            </a:r>
          </a:p>
          <a:p>
            <a:pPr marL="0" lvl="0" indent="0">
              <a:lnSpc>
                <a:spcPct val="100000"/>
              </a:lnSpc>
              <a:buClr>
                <a:schemeClr val="bg2">
                  <a:lumMod val="20000"/>
                  <a:lumOff val="80000"/>
                </a:schemeClr>
              </a:buClr>
              <a:buSzPct val="115000"/>
              <a:buNone/>
            </a:pPr>
            <a:endParaRPr lang="en-GB" sz="1800" dirty="0">
              <a:solidFill>
                <a:schemeClr val="bg2">
                  <a:lumMod val="20000"/>
                  <a:lumOff val="80000"/>
                </a:schemeClr>
              </a:solidFill>
            </a:endParaRPr>
          </a:p>
        </p:txBody>
      </p:sp>
    </p:spTree>
    <p:extLst>
      <p:ext uri="{BB962C8B-B14F-4D97-AF65-F5344CB8AC3E}">
        <p14:creationId xmlns:p14="http://schemas.microsoft.com/office/powerpoint/2010/main" val="1682955726"/>
      </p:ext>
    </p:extLst>
  </p:cSld>
  <p:clrMapOvr>
    <a:masterClrMapping/>
  </p:clrMapOvr>
</p:sld>
</file>

<file path=ppt/theme/theme1.xml><?xml version="1.0" encoding="utf-8"?>
<a:theme xmlns:a="http://schemas.openxmlformats.org/drawingml/2006/main" name="Wageningen UR">
  <a:themeElements>
    <a:clrScheme name="WHUK - 010412">
      <a:dk1>
        <a:srgbClr val="005172"/>
      </a:dk1>
      <a:lt1>
        <a:srgbClr val="FFFFFF"/>
      </a:lt1>
      <a:dk2>
        <a:srgbClr val="34B233"/>
      </a:dk2>
      <a:lt2>
        <a:srgbClr val="005172"/>
      </a:lt2>
      <a:accent1>
        <a:srgbClr val="519FD7"/>
      </a:accent1>
      <a:accent2>
        <a:srgbClr val="948A8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25005</TotalTime>
  <Words>6269</Words>
  <Application>Microsoft Office PowerPoint</Application>
  <PresentationFormat>On-screen Show (4:3)</PresentationFormat>
  <Paragraphs>646</Paragraphs>
  <Slides>55</Slides>
  <Notes>30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8" baseType="lpstr">
      <vt:lpstr>MS PGothic</vt:lpstr>
      <vt:lpstr>MS PGothic</vt:lpstr>
      <vt:lpstr>Arial</vt:lpstr>
      <vt:lpstr>Calibri</vt:lpstr>
      <vt:lpstr>Helvetica</vt:lpstr>
      <vt:lpstr>ＭＳ 明朝</vt:lpstr>
      <vt:lpstr>Symbol</vt:lpstr>
      <vt:lpstr>Tahoma</vt:lpstr>
      <vt:lpstr>Times New Roman</vt:lpstr>
      <vt:lpstr>Verdana</vt:lpstr>
      <vt:lpstr>Wingdings</vt:lpstr>
      <vt:lpstr>Wageningen UR</vt:lpstr>
      <vt:lpstr>Equation</vt:lpstr>
      <vt:lpstr>Module 2.2 Monitoring activity data for forests remaining forests (incl. forest degradation)</vt:lpstr>
      <vt:lpstr>Background material</vt:lpstr>
      <vt:lpstr>Outline of lecture</vt:lpstr>
      <vt:lpstr>Outline of lecture</vt:lpstr>
      <vt:lpstr>Degradation: Introduction</vt:lpstr>
      <vt:lpstr>Defining forest degradation</vt:lpstr>
      <vt:lpstr>Earlier IPCC definition of forest degradation</vt:lpstr>
      <vt:lpstr>Definition in terms of REDD+</vt:lpstr>
      <vt:lpstr>Outline of lecture</vt:lpstr>
      <vt:lpstr>Forest degradation &amp; impact on carbon stocks </vt:lpstr>
      <vt:lpstr>Important direct drivers of degradation</vt:lpstr>
      <vt:lpstr>Detectability of forest degradation</vt:lpstr>
      <vt:lpstr>Outline of lecture</vt:lpstr>
      <vt:lpstr>Options for monitoring historical forest degradation</vt:lpstr>
      <vt:lpstr>Common sources for activity data for forest degradation</vt:lpstr>
      <vt:lpstr>Outline of lecture</vt:lpstr>
      <vt:lpstr>Forest Degradation from Selective Logging</vt:lpstr>
      <vt:lpstr>How to estimate emissions from timber harvesting practices</vt:lpstr>
      <vt:lpstr>Example for selective logging</vt:lpstr>
      <vt:lpstr>Estimating AD for selective logging from harvesting data</vt:lpstr>
      <vt:lpstr>Potential problem: Obtaining reliable amount of timber extracted per unit area per year </vt:lpstr>
      <vt:lpstr>Option: Fly aerial transects over concession to monitor logging damage</vt:lpstr>
      <vt:lpstr>Strips of aerial imagery showing logging damage</vt:lpstr>
      <vt:lpstr>Outline of lecture</vt:lpstr>
      <vt:lpstr>Using spatial analysis to model fuel wood supply and demand </vt:lpstr>
      <vt:lpstr>Outline of lecture</vt:lpstr>
      <vt:lpstr>Satellite remote sensing methods</vt:lpstr>
      <vt:lpstr>Challenges to defining forest degradation</vt:lpstr>
      <vt:lpstr>Remote sensing methods</vt:lpstr>
      <vt:lpstr>Examples of remote sensing methods to map selective logging and burning in the Brazilian Amazon</vt:lpstr>
      <vt:lpstr>Examples of remote sensing methods (cont.)</vt:lpstr>
      <vt:lpstr>Dynamics of forest degradation</vt:lpstr>
      <vt:lpstr>Outline of lecture</vt:lpstr>
      <vt:lpstr>Visual interpretation of forest degradation</vt:lpstr>
      <vt:lpstr>Spectral mixture analysis (SMA)</vt:lpstr>
      <vt:lpstr>Landsat mixed pixel</vt:lpstr>
      <vt:lpstr>Interpreting endmember fractions</vt:lpstr>
      <vt:lpstr>Combining fraction information to enhance forest degradation detection</vt:lpstr>
      <vt:lpstr>Outline of lecture</vt:lpstr>
      <vt:lpstr>Indirect approach to monitor forest degradation: Intact/nonintact forest</vt:lpstr>
      <vt:lpstr>Intact/nonintact forest approach: Basic concepts</vt:lpstr>
      <vt:lpstr>Intact/nonintact forest approach: Definition of intact forest land</vt:lpstr>
      <vt:lpstr>Intact/non-intact forest approach – Application to carbon accounting</vt:lpstr>
      <vt:lpstr>Intact/nonintact forest approach: Land use change matrix</vt:lpstr>
      <vt:lpstr>Intact/nonintact forest approach: Delineation of intact forest land</vt:lpstr>
      <vt:lpstr>Intact/nonintact forest delineation example</vt:lpstr>
      <vt:lpstr>Another example of indirect method: Combining remote sensing detection and GIS to map selective logging</vt:lpstr>
      <vt:lpstr>Outline of lecture</vt:lpstr>
      <vt:lpstr>Software to map forest degradation</vt:lpstr>
      <vt:lpstr>In Summary</vt:lpstr>
      <vt:lpstr>Country examples and exercises</vt:lpstr>
      <vt:lpstr>Recommended modules as follow-up</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Murray, Lara</cp:lastModifiedBy>
  <cp:revision>918</cp:revision>
  <dcterms:created xsi:type="dcterms:W3CDTF">2011-09-29T08:30:03Z</dcterms:created>
  <dcterms:modified xsi:type="dcterms:W3CDTF">2017-04-10T17:54:59Z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